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499" r:id="rId5"/>
    <p:sldId id="637" r:id="rId6"/>
    <p:sldId id="590" r:id="rId7"/>
    <p:sldId id="546" r:id="rId8"/>
    <p:sldId id="638" r:id="rId9"/>
    <p:sldId id="632" r:id="rId10"/>
    <p:sldId id="631" r:id="rId11"/>
    <p:sldId id="519" r:id="rId12"/>
    <p:sldId id="639" r:id="rId13"/>
    <p:sldId id="634" r:id="rId14"/>
    <p:sldId id="640" r:id="rId15"/>
    <p:sldId id="579" r:id="rId16"/>
    <p:sldId id="635" r:id="rId17"/>
    <p:sldId id="511" r:id="rId18"/>
    <p:sldId id="495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D0DAAC2D-D9FC-4985-9E21-A063F0B531EF}">
          <p14:sldIdLst>
            <p14:sldId id="499"/>
            <p14:sldId id="637"/>
            <p14:sldId id="590"/>
            <p14:sldId id="546"/>
            <p14:sldId id="638"/>
            <p14:sldId id="632"/>
            <p14:sldId id="631"/>
            <p14:sldId id="519"/>
            <p14:sldId id="639"/>
            <p14:sldId id="634"/>
            <p14:sldId id="640"/>
            <p14:sldId id="579"/>
            <p14:sldId id="635"/>
            <p14:sldId id="511"/>
            <p14:sldId id="4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AEE7D7-DA8F-91D5-C896-237ED1F87A03}" name="Päivi Kalliokoski" initials="PK" userId="S::paivi.kalliokoski@edu.tampere.fi::fd522a53-7e65-4afe-9ff1-2a75edc373f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tu Drufva" initials="SD" lastIdx="1" clrIdx="0">
    <p:extLst>
      <p:ext uri="{19B8F6BF-5375-455C-9EA6-DF929625EA0E}">
        <p15:presenceInfo xmlns:p15="http://schemas.microsoft.com/office/powerpoint/2012/main" userId="Satu Druf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000000"/>
    <a:srgbClr val="6672C4"/>
    <a:srgbClr val="00B0F0"/>
    <a:srgbClr val="FFFFFF"/>
    <a:srgbClr val="4472C4"/>
    <a:srgbClr val="FFC000"/>
    <a:srgbClr val="262626"/>
    <a:srgbClr val="ED7D31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Vaalea tyyli 3 - Korostu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127" y="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tu Drufva" userId="c0235570-1ef8-4ed9-b6e5-0066a653d197" providerId="ADAL" clId="{83685780-8DA1-4135-B70B-8DFCA7DC7E3B}"/>
    <pc:docChg chg="addSld delSld modSld modSection">
      <pc:chgData name="Satu Drufva" userId="c0235570-1ef8-4ed9-b6e5-0066a653d197" providerId="ADAL" clId="{83685780-8DA1-4135-B70B-8DFCA7DC7E3B}" dt="2022-06-06T10:05:32.963" v="2" actId="2696"/>
      <pc:docMkLst>
        <pc:docMk/>
      </pc:docMkLst>
      <pc:sldChg chg="add">
        <pc:chgData name="Satu Drufva" userId="c0235570-1ef8-4ed9-b6e5-0066a653d197" providerId="ADAL" clId="{83685780-8DA1-4135-B70B-8DFCA7DC7E3B}" dt="2022-06-06T10:05:30.334" v="1"/>
        <pc:sldMkLst>
          <pc:docMk/>
          <pc:sldMk cId="65541025" sldId="495"/>
        </pc:sldMkLst>
      </pc:sldChg>
      <pc:sldChg chg="add del">
        <pc:chgData name="Satu Drufva" userId="c0235570-1ef8-4ed9-b6e5-0066a653d197" providerId="ADAL" clId="{83685780-8DA1-4135-B70B-8DFCA7DC7E3B}" dt="2022-06-06T10:05:32.963" v="2" actId="2696"/>
        <pc:sldMkLst>
          <pc:docMk/>
          <pc:sldMk cId="3283539245" sldId="64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2CC436-D6F3-4F7F-A4A1-661C0F1C26D7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814D6F1B-7E77-4F89-A71E-24523808C6DA}">
      <dgm:prSet phldrT="[Teksti]" phldr="0" custT="1"/>
      <dgm:spPr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fi-FI" sz="2000">
              <a:latin typeface="Franklin Gothic Demi Cond"/>
            </a:rPr>
            <a:t>Opinto-ohjaaja</a:t>
          </a:r>
          <a:endParaRPr lang="fi-FI" sz="2000"/>
        </a:p>
      </dgm:t>
    </dgm:pt>
    <dgm:pt modelId="{847D3F73-EE28-4FFB-9EC9-98238B84AED6}" type="parTrans" cxnId="{75FDDBAD-CDB5-4BFD-871F-ECBA81824BA1}">
      <dgm:prSet/>
      <dgm:spPr/>
      <dgm:t>
        <a:bodyPr/>
        <a:lstStyle/>
        <a:p>
          <a:endParaRPr lang="fi-FI" sz="2000"/>
        </a:p>
      </dgm:t>
    </dgm:pt>
    <dgm:pt modelId="{F1109847-B4B1-4E5B-ABF2-78C5DC5E9F97}" type="sibTrans" cxnId="{75FDDBAD-CDB5-4BFD-871F-ECBA81824BA1}">
      <dgm:prSet/>
      <dgm:spPr/>
      <dgm:t>
        <a:bodyPr/>
        <a:lstStyle/>
        <a:p>
          <a:endParaRPr lang="fi-FI" sz="2000"/>
        </a:p>
      </dgm:t>
    </dgm:pt>
    <dgm:pt modelId="{2B98066C-5F8E-4B38-AFEF-17AAA57B8F5D}">
      <dgm:prSet phldrT="[Teksti]" phldr="0" custT="1"/>
      <dgm:spPr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fi-FI" sz="2000">
              <a:latin typeface="Franklin Gothic Demi Cond"/>
            </a:rPr>
            <a:t>Opettaja</a:t>
          </a:r>
          <a:endParaRPr lang="fi-FI" sz="2000"/>
        </a:p>
      </dgm:t>
    </dgm:pt>
    <dgm:pt modelId="{3B61C625-01BD-42C6-80F1-65460DD615AB}" type="parTrans" cxnId="{CFCF9509-7CD2-47DC-9C68-236E2D892626}">
      <dgm:prSet/>
      <dgm:spPr/>
      <dgm:t>
        <a:bodyPr/>
        <a:lstStyle/>
        <a:p>
          <a:endParaRPr lang="fi-FI" sz="2000"/>
        </a:p>
      </dgm:t>
    </dgm:pt>
    <dgm:pt modelId="{BBF97F47-8577-4545-B07D-A286BEC5550A}" type="sibTrans" cxnId="{CFCF9509-7CD2-47DC-9C68-236E2D892626}">
      <dgm:prSet/>
      <dgm:spPr/>
      <dgm:t>
        <a:bodyPr/>
        <a:lstStyle/>
        <a:p>
          <a:endParaRPr lang="fi-FI" sz="2000"/>
        </a:p>
      </dgm:t>
    </dgm:pt>
    <dgm:pt modelId="{67FBE94D-D45A-4EB2-B08C-879FB1FA6430}">
      <dgm:prSet phldrT="[Teksti]" phldr="0" custT="1"/>
      <dgm:spPr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fi-FI" sz="2000">
              <a:latin typeface="Franklin Gothic Demi Cond"/>
            </a:rPr>
            <a:t>Asiakkuus-vastaava</a:t>
          </a:r>
          <a:endParaRPr lang="fi-FI" sz="2000"/>
        </a:p>
      </dgm:t>
    </dgm:pt>
    <dgm:pt modelId="{9CAF9792-7B8C-4C8B-A8DC-9DFF818A7424}" type="parTrans" cxnId="{EF9DE147-A673-4921-BB75-437E70466263}">
      <dgm:prSet/>
      <dgm:spPr/>
      <dgm:t>
        <a:bodyPr/>
        <a:lstStyle/>
        <a:p>
          <a:endParaRPr lang="fi-FI" sz="2000"/>
        </a:p>
      </dgm:t>
    </dgm:pt>
    <dgm:pt modelId="{793697FE-99DE-462D-A142-B4C1C9241549}" type="sibTrans" cxnId="{EF9DE147-A673-4921-BB75-437E70466263}">
      <dgm:prSet/>
      <dgm:spPr/>
      <dgm:t>
        <a:bodyPr/>
        <a:lstStyle/>
        <a:p>
          <a:endParaRPr lang="fi-FI" sz="2000"/>
        </a:p>
      </dgm:t>
    </dgm:pt>
    <dgm:pt modelId="{02C96598-F1CF-4412-AEA4-81E0F3D66AD6}">
      <dgm:prSet phldrT="[Teksti]" phldr="0" custT="1"/>
      <dgm:spPr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fi-FI" sz="2000">
              <a:latin typeface="Franklin Gothic Demi Cond"/>
            </a:rPr>
            <a:t>Erityisopettaja</a:t>
          </a:r>
          <a:endParaRPr lang="fi-FI" sz="2000"/>
        </a:p>
      </dgm:t>
    </dgm:pt>
    <dgm:pt modelId="{A6C20310-4ED7-4B4B-959F-6FDEAD4581D0}" type="parTrans" cxnId="{60327DB4-38A5-4696-94D9-5AF70BB767A8}">
      <dgm:prSet/>
      <dgm:spPr/>
      <dgm:t>
        <a:bodyPr/>
        <a:lstStyle/>
        <a:p>
          <a:endParaRPr lang="fi-FI" sz="2000"/>
        </a:p>
      </dgm:t>
    </dgm:pt>
    <dgm:pt modelId="{6A546BF0-3815-401C-BB89-32C7FACE388A}" type="sibTrans" cxnId="{60327DB4-38A5-4696-94D9-5AF70BB767A8}">
      <dgm:prSet/>
      <dgm:spPr/>
      <dgm:t>
        <a:bodyPr/>
        <a:lstStyle/>
        <a:p>
          <a:endParaRPr lang="fi-FI" sz="2000"/>
        </a:p>
      </dgm:t>
    </dgm:pt>
    <dgm:pt modelId="{E099C144-BA2D-411A-8D9D-8B2BB1F6BA08}">
      <dgm:prSet phldr="0" custT="1"/>
      <dgm:spPr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fi-FI" sz="2000">
              <a:latin typeface="Franklin Gothic Demi Cond"/>
            </a:rPr>
            <a:t>Kehittämis-asiantuntija</a:t>
          </a:r>
        </a:p>
      </dgm:t>
    </dgm:pt>
    <dgm:pt modelId="{E6518B78-939A-40A1-B8FD-62BC44A764FA}" type="parTrans" cxnId="{0FF5CFC5-AD88-4339-9749-47D08389C6BB}">
      <dgm:prSet/>
      <dgm:spPr/>
      <dgm:t>
        <a:bodyPr/>
        <a:lstStyle/>
        <a:p>
          <a:endParaRPr lang="fi-FI" sz="2000"/>
        </a:p>
      </dgm:t>
    </dgm:pt>
    <dgm:pt modelId="{CEE7A5F8-6C78-42E2-9253-62F62984C233}" type="sibTrans" cxnId="{0FF5CFC5-AD88-4339-9749-47D08389C6BB}">
      <dgm:prSet/>
      <dgm:spPr/>
      <dgm:t>
        <a:bodyPr/>
        <a:lstStyle/>
        <a:p>
          <a:endParaRPr lang="fi-FI" sz="2000"/>
        </a:p>
      </dgm:t>
    </dgm:pt>
    <dgm:pt modelId="{7EA65400-E34C-4DB7-8B3C-751B6DD6F71E}">
      <dgm:prSet phldr="0" custT="1"/>
      <dgm:spPr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fi-FI" sz="2000">
              <a:latin typeface="Franklin Gothic Demi Cond"/>
            </a:rPr>
            <a:t>HOKS-valmentaja</a:t>
          </a:r>
        </a:p>
      </dgm:t>
    </dgm:pt>
    <dgm:pt modelId="{82B52011-B9FA-4513-96EB-48E74E59D4FB}" type="parTrans" cxnId="{E5D286BA-D82E-4619-A6C5-330BEA095AFC}">
      <dgm:prSet/>
      <dgm:spPr/>
      <dgm:t>
        <a:bodyPr/>
        <a:lstStyle/>
        <a:p>
          <a:endParaRPr lang="fi-FI" sz="2000"/>
        </a:p>
      </dgm:t>
    </dgm:pt>
    <dgm:pt modelId="{FADAB5CC-06D2-4E08-863D-DA0F03F8FBFE}" type="sibTrans" cxnId="{E5D286BA-D82E-4619-A6C5-330BEA095AFC}">
      <dgm:prSet/>
      <dgm:spPr/>
      <dgm:t>
        <a:bodyPr/>
        <a:lstStyle/>
        <a:p>
          <a:endParaRPr lang="fi-FI" sz="2000"/>
        </a:p>
      </dgm:t>
    </dgm:pt>
    <dgm:pt modelId="{5EE7598C-82B0-41A3-80BD-D94F494DDE69}" type="pres">
      <dgm:prSet presAssocID="{612CC436-D6F3-4F7F-A4A1-661C0F1C26D7}" presName="cycle" presStyleCnt="0">
        <dgm:presLayoutVars>
          <dgm:dir/>
          <dgm:resizeHandles val="exact"/>
        </dgm:presLayoutVars>
      </dgm:prSet>
      <dgm:spPr/>
    </dgm:pt>
    <dgm:pt modelId="{A0F47B02-05C9-4FB0-97A7-DA860D5FB46A}" type="pres">
      <dgm:prSet presAssocID="{814D6F1B-7E77-4F89-A71E-24523808C6DA}" presName="node" presStyleLbl="node1" presStyleIdx="0" presStyleCnt="6">
        <dgm:presLayoutVars>
          <dgm:bulletEnabled val="1"/>
        </dgm:presLayoutVars>
      </dgm:prSet>
      <dgm:spPr/>
    </dgm:pt>
    <dgm:pt modelId="{79636B8D-45AA-40CE-BD84-2E3FF8700C10}" type="pres">
      <dgm:prSet presAssocID="{814D6F1B-7E77-4F89-A71E-24523808C6DA}" presName="spNode" presStyleCnt="0"/>
      <dgm:spPr/>
    </dgm:pt>
    <dgm:pt modelId="{7554F904-9D32-4C02-9EE1-8333EB931805}" type="pres">
      <dgm:prSet presAssocID="{F1109847-B4B1-4E5B-ABF2-78C5DC5E9F97}" presName="sibTrans" presStyleLbl="sibTrans1D1" presStyleIdx="0" presStyleCnt="6"/>
      <dgm:spPr/>
    </dgm:pt>
    <dgm:pt modelId="{BD0F0B65-E4D6-474A-86C3-60B70E35DB7F}" type="pres">
      <dgm:prSet presAssocID="{2B98066C-5F8E-4B38-AFEF-17AAA57B8F5D}" presName="node" presStyleLbl="node1" presStyleIdx="1" presStyleCnt="6">
        <dgm:presLayoutVars>
          <dgm:bulletEnabled val="1"/>
        </dgm:presLayoutVars>
      </dgm:prSet>
      <dgm:spPr/>
    </dgm:pt>
    <dgm:pt modelId="{29B6B0B2-5C80-4EAA-B919-90CEACC50653}" type="pres">
      <dgm:prSet presAssocID="{2B98066C-5F8E-4B38-AFEF-17AAA57B8F5D}" presName="spNode" presStyleCnt="0"/>
      <dgm:spPr/>
    </dgm:pt>
    <dgm:pt modelId="{BB36F43D-243D-4655-8569-EC9FE0644A75}" type="pres">
      <dgm:prSet presAssocID="{BBF97F47-8577-4545-B07D-A286BEC5550A}" presName="sibTrans" presStyleLbl="sibTrans1D1" presStyleIdx="1" presStyleCnt="6"/>
      <dgm:spPr/>
    </dgm:pt>
    <dgm:pt modelId="{784AE1FB-BD39-4038-8FBA-4ED12D4AFBE1}" type="pres">
      <dgm:prSet presAssocID="{67FBE94D-D45A-4EB2-B08C-879FB1FA6430}" presName="node" presStyleLbl="node1" presStyleIdx="2" presStyleCnt="6">
        <dgm:presLayoutVars>
          <dgm:bulletEnabled val="1"/>
        </dgm:presLayoutVars>
      </dgm:prSet>
      <dgm:spPr/>
    </dgm:pt>
    <dgm:pt modelId="{4163768A-1209-45BB-8D25-DEB6EE8BA0CF}" type="pres">
      <dgm:prSet presAssocID="{67FBE94D-D45A-4EB2-B08C-879FB1FA6430}" presName="spNode" presStyleCnt="0"/>
      <dgm:spPr/>
    </dgm:pt>
    <dgm:pt modelId="{144723BA-30A0-4844-87DF-F62CFCC2496A}" type="pres">
      <dgm:prSet presAssocID="{793697FE-99DE-462D-A142-B4C1C9241549}" presName="sibTrans" presStyleLbl="sibTrans1D1" presStyleIdx="2" presStyleCnt="6"/>
      <dgm:spPr/>
    </dgm:pt>
    <dgm:pt modelId="{6740E97A-9FCF-4B1E-ACDB-A7DEBF85CB04}" type="pres">
      <dgm:prSet presAssocID="{02C96598-F1CF-4412-AEA4-81E0F3D66AD6}" presName="node" presStyleLbl="node1" presStyleIdx="3" presStyleCnt="6" custScaleX="130024">
        <dgm:presLayoutVars>
          <dgm:bulletEnabled val="1"/>
        </dgm:presLayoutVars>
      </dgm:prSet>
      <dgm:spPr/>
    </dgm:pt>
    <dgm:pt modelId="{88EF74DB-8305-4592-B76B-607755E25C28}" type="pres">
      <dgm:prSet presAssocID="{02C96598-F1CF-4412-AEA4-81E0F3D66AD6}" presName="spNode" presStyleCnt="0"/>
      <dgm:spPr/>
    </dgm:pt>
    <dgm:pt modelId="{F5FEA479-5BDB-44AE-8530-1EA9B5D46509}" type="pres">
      <dgm:prSet presAssocID="{6A546BF0-3815-401C-BB89-32C7FACE388A}" presName="sibTrans" presStyleLbl="sibTrans1D1" presStyleIdx="3" presStyleCnt="6"/>
      <dgm:spPr/>
    </dgm:pt>
    <dgm:pt modelId="{03A40FAE-5F77-4CED-A609-70314721782C}" type="pres">
      <dgm:prSet presAssocID="{E099C144-BA2D-411A-8D9D-8B2BB1F6BA08}" presName="node" presStyleLbl="node1" presStyleIdx="4" presStyleCnt="6">
        <dgm:presLayoutVars>
          <dgm:bulletEnabled val="1"/>
        </dgm:presLayoutVars>
      </dgm:prSet>
      <dgm:spPr/>
    </dgm:pt>
    <dgm:pt modelId="{4982039B-4E9F-4607-BC56-62C854531148}" type="pres">
      <dgm:prSet presAssocID="{E099C144-BA2D-411A-8D9D-8B2BB1F6BA08}" presName="spNode" presStyleCnt="0"/>
      <dgm:spPr/>
    </dgm:pt>
    <dgm:pt modelId="{C848023A-8125-4EBA-8E2D-12DA86D85CA4}" type="pres">
      <dgm:prSet presAssocID="{CEE7A5F8-6C78-42E2-9253-62F62984C233}" presName="sibTrans" presStyleLbl="sibTrans1D1" presStyleIdx="4" presStyleCnt="6"/>
      <dgm:spPr/>
    </dgm:pt>
    <dgm:pt modelId="{87463793-E95F-4CD6-8AF7-7B2C0110FF3B}" type="pres">
      <dgm:prSet presAssocID="{7EA65400-E34C-4DB7-8B3C-751B6DD6F71E}" presName="node" presStyleLbl="node1" presStyleIdx="5" presStyleCnt="6">
        <dgm:presLayoutVars>
          <dgm:bulletEnabled val="1"/>
        </dgm:presLayoutVars>
      </dgm:prSet>
      <dgm:spPr/>
    </dgm:pt>
    <dgm:pt modelId="{F02360F4-A0D5-47D3-B9EB-C5CA3134C09F}" type="pres">
      <dgm:prSet presAssocID="{7EA65400-E34C-4DB7-8B3C-751B6DD6F71E}" presName="spNode" presStyleCnt="0"/>
      <dgm:spPr/>
    </dgm:pt>
    <dgm:pt modelId="{EE8743B9-A99B-4B61-926E-D8D0A004DFBA}" type="pres">
      <dgm:prSet presAssocID="{FADAB5CC-06D2-4E08-863D-DA0F03F8FBFE}" presName="sibTrans" presStyleLbl="sibTrans1D1" presStyleIdx="5" presStyleCnt="6"/>
      <dgm:spPr/>
    </dgm:pt>
  </dgm:ptLst>
  <dgm:cxnLst>
    <dgm:cxn modelId="{6F6B9705-A5D4-4F9D-8F4F-8DC65E1915AB}" type="presOf" srcId="{612CC436-D6F3-4F7F-A4A1-661C0F1C26D7}" destId="{5EE7598C-82B0-41A3-80BD-D94F494DDE69}" srcOrd="0" destOrd="0" presId="urn:microsoft.com/office/officeart/2005/8/layout/cycle6"/>
    <dgm:cxn modelId="{CFCF9509-7CD2-47DC-9C68-236E2D892626}" srcId="{612CC436-D6F3-4F7F-A4A1-661C0F1C26D7}" destId="{2B98066C-5F8E-4B38-AFEF-17AAA57B8F5D}" srcOrd="1" destOrd="0" parTransId="{3B61C625-01BD-42C6-80F1-65460DD615AB}" sibTransId="{BBF97F47-8577-4545-B07D-A286BEC5550A}"/>
    <dgm:cxn modelId="{80D6B90E-93B8-46D0-8788-08DD0B7558A2}" type="presOf" srcId="{2B98066C-5F8E-4B38-AFEF-17AAA57B8F5D}" destId="{BD0F0B65-E4D6-474A-86C3-60B70E35DB7F}" srcOrd="0" destOrd="0" presId="urn:microsoft.com/office/officeart/2005/8/layout/cycle6"/>
    <dgm:cxn modelId="{970AAB33-AE66-4BB1-BF3C-D21311247E43}" type="presOf" srcId="{814D6F1B-7E77-4F89-A71E-24523808C6DA}" destId="{A0F47B02-05C9-4FB0-97A7-DA860D5FB46A}" srcOrd="0" destOrd="0" presId="urn:microsoft.com/office/officeart/2005/8/layout/cycle6"/>
    <dgm:cxn modelId="{CBB90F3A-CE87-4334-8F3E-612C620AAAF3}" type="presOf" srcId="{6A546BF0-3815-401C-BB89-32C7FACE388A}" destId="{F5FEA479-5BDB-44AE-8530-1EA9B5D46509}" srcOrd="0" destOrd="0" presId="urn:microsoft.com/office/officeart/2005/8/layout/cycle6"/>
    <dgm:cxn modelId="{EF9DE147-A673-4921-BB75-437E70466263}" srcId="{612CC436-D6F3-4F7F-A4A1-661C0F1C26D7}" destId="{67FBE94D-D45A-4EB2-B08C-879FB1FA6430}" srcOrd="2" destOrd="0" parTransId="{9CAF9792-7B8C-4C8B-A8DC-9DFF818A7424}" sibTransId="{793697FE-99DE-462D-A142-B4C1C9241549}"/>
    <dgm:cxn modelId="{DD6D3451-C90E-4B27-8B1D-9E965CF833DF}" type="presOf" srcId="{7EA65400-E34C-4DB7-8B3C-751B6DD6F71E}" destId="{87463793-E95F-4CD6-8AF7-7B2C0110FF3B}" srcOrd="0" destOrd="0" presId="urn:microsoft.com/office/officeart/2005/8/layout/cycle6"/>
    <dgm:cxn modelId="{46397086-1F01-4813-B032-6E284220EB3E}" type="presOf" srcId="{02C96598-F1CF-4412-AEA4-81E0F3D66AD6}" destId="{6740E97A-9FCF-4B1E-ACDB-A7DEBF85CB04}" srcOrd="0" destOrd="0" presId="urn:microsoft.com/office/officeart/2005/8/layout/cycle6"/>
    <dgm:cxn modelId="{EDE80695-88CE-4C92-8600-B82E10DA12A4}" type="presOf" srcId="{793697FE-99DE-462D-A142-B4C1C9241549}" destId="{144723BA-30A0-4844-87DF-F62CFCC2496A}" srcOrd="0" destOrd="0" presId="urn:microsoft.com/office/officeart/2005/8/layout/cycle6"/>
    <dgm:cxn modelId="{EC1E18AB-F493-4F46-BED3-7815FFA3EEFE}" type="presOf" srcId="{FADAB5CC-06D2-4E08-863D-DA0F03F8FBFE}" destId="{EE8743B9-A99B-4B61-926E-D8D0A004DFBA}" srcOrd="0" destOrd="0" presId="urn:microsoft.com/office/officeart/2005/8/layout/cycle6"/>
    <dgm:cxn modelId="{75FDDBAD-CDB5-4BFD-871F-ECBA81824BA1}" srcId="{612CC436-D6F3-4F7F-A4A1-661C0F1C26D7}" destId="{814D6F1B-7E77-4F89-A71E-24523808C6DA}" srcOrd="0" destOrd="0" parTransId="{847D3F73-EE28-4FFB-9EC9-98238B84AED6}" sibTransId="{F1109847-B4B1-4E5B-ABF2-78C5DC5E9F97}"/>
    <dgm:cxn modelId="{60327DB4-38A5-4696-94D9-5AF70BB767A8}" srcId="{612CC436-D6F3-4F7F-A4A1-661C0F1C26D7}" destId="{02C96598-F1CF-4412-AEA4-81E0F3D66AD6}" srcOrd="3" destOrd="0" parTransId="{A6C20310-4ED7-4B4B-959F-6FDEAD4581D0}" sibTransId="{6A546BF0-3815-401C-BB89-32C7FACE388A}"/>
    <dgm:cxn modelId="{3E5326B9-BC28-4179-9449-D0FEEB1A6C4C}" type="presOf" srcId="{67FBE94D-D45A-4EB2-B08C-879FB1FA6430}" destId="{784AE1FB-BD39-4038-8FBA-4ED12D4AFBE1}" srcOrd="0" destOrd="0" presId="urn:microsoft.com/office/officeart/2005/8/layout/cycle6"/>
    <dgm:cxn modelId="{E5D286BA-D82E-4619-A6C5-330BEA095AFC}" srcId="{612CC436-D6F3-4F7F-A4A1-661C0F1C26D7}" destId="{7EA65400-E34C-4DB7-8B3C-751B6DD6F71E}" srcOrd="5" destOrd="0" parTransId="{82B52011-B9FA-4513-96EB-48E74E59D4FB}" sibTransId="{FADAB5CC-06D2-4E08-863D-DA0F03F8FBFE}"/>
    <dgm:cxn modelId="{0FF5CFC5-AD88-4339-9749-47D08389C6BB}" srcId="{612CC436-D6F3-4F7F-A4A1-661C0F1C26D7}" destId="{E099C144-BA2D-411A-8D9D-8B2BB1F6BA08}" srcOrd="4" destOrd="0" parTransId="{E6518B78-939A-40A1-B8FD-62BC44A764FA}" sibTransId="{CEE7A5F8-6C78-42E2-9253-62F62984C233}"/>
    <dgm:cxn modelId="{F34E54CA-5049-41E3-8AF5-40D130CBCBD3}" type="presOf" srcId="{F1109847-B4B1-4E5B-ABF2-78C5DC5E9F97}" destId="{7554F904-9D32-4C02-9EE1-8333EB931805}" srcOrd="0" destOrd="0" presId="urn:microsoft.com/office/officeart/2005/8/layout/cycle6"/>
    <dgm:cxn modelId="{942DD1D6-4CF8-40CD-BD27-6527E7DB93A9}" type="presOf" srcId="{BBF97F47-8577-4545-B07D-A286BEC5550A}" destId="{BB36F43D-243D-4655-8569-EC9FE0644A75}" srcOrd="0" destOrd="0" presId="urn:microsoft.com/office/officeart/2005/8/layout/cycle6"/>
    <dgm:cxn modelId="{530C58F6-249D-4612-B1FB-DEC12C8CFA6D}" type="presOf" srcId="{CEE7A5F8-6C78-42E2-9253-62F62984C233}" destId="{C848023A-8125-4EBA-8E2D-12DA86D85CA4}" srcOrd="0" destOrd="0" presId="urn:microsoft.com/office/officeart/2005/8/layout/cycle6"/>
    <dgm:cxn modelId="{FC52A9FA-7286-450A-B9FD-886864052F19}" type="presOf" srcId="{E099C144-BA2D-411A-8D9D-8B2BB1F6BA08}" destId="{03A40FAE-5F77-4CED-A609-70314721782C}" srcOrd="0" destOrd="0" presId="urn:microsoft.com/office/officeart/2005/8/layout/cycle6"/>
    <dgm:cxn modelId="{F22D6032-1B08-42B0-B1AE-20F197652C54}" type="presParOf" srcId="{5EE7598C-82B0-41A3-80BD-D94F494DDE69}" destId="{A0F47B02-05C9-4FB0-97A7-DA860D5FB46A}" srcOrd="0" destOrd="0" presId="urn:microsoft.com/office/officeart/2005/8/layout/cycle6"/>
    <dgm:cxn modelId="{3B093901-1A82-45D4-8783-F7A6BA9947F1}" type="presParOf" srcId="{5EE7598C-82B0-41A3-80BD-D94F494DDE69}" destId="{79636B8D-45AA-40CE-BD84-2E3FF8700C10}" srcOrd="1" destOrd="0" presId="urn:microsoft.com/office/officeart/2005/8/layout/cycle6"/>
    <dgm:cxn modelId="{D29B8758-972D-4873-81F2-CC29EF03D632}" type="presParOf" srcId="{5EE7598C-82B0-41A3-80BD-D94F494DDE69}" destId="{7554F904-9D32-4C02-9EE1-8333EB931805}" srcOrd="2" destOrd="0" presId="urn:microsoft.com/office/officeart/2005/8/layout/cycle6"/>
    <dgm:cxn modelId="{370A6151-63FA-4A48-AE50-C206C9960BD9}" type="presParOf" srcId="{5EE7598C-82B0-41A3-80BD-D94F494DDE69}" destId="{BD0F0B65-E4D6-474A-86C3-60B70E35DB7F}" srcOrd="3" destOrd="0" presId="urn:microsoft.com/office/officeart/2005/8/layout/cycle6"/>
    <dgm:cxn modelId="{43867350-9F12-48DB-A180-CFD6868C50B9}" type="presParOf" srcId="{5EE7598C-82B0-41A3-80BD-D94F494DDE69}" destId="{29B6B0B2-5C80-4EAA-B919-90CEACC50653}" srcOrd="4" destOrd="0" presId="urn:microsoft.com/office/officeart/2005/8/layout/cycle6"/>
    <dgm:cxn modelId="{EB405C5C-D0C2-48F3-89A9-85CC99DAEEF0}" type="presParOf" srcId="{5EE7598C-82B0-41A3-80BD-D94F494DDE69}" destId="{BB36F43D-243D-4655-8569-EC9FE0644A75}" srcOrd="5" destOrd="0" presId="urn:microsoft.com/office/officeart/2005/8/layout/cycle6"/>
    <dgm:cxn modelId="{DBC5958A-99C7-4D71-8EE1-F4168EE90112}" type="presParOf" srcId="{5EE7598C-82B0-41A3-80BD-D94F494DDE69}" destId="{784AE1FB-BD39-4038-8FBA-4ED12D4AFBE1}" srcOrd="6" destOrd="0" presId="urn:microsoft.com/office/officeart/2005/8/layout/cycle6"/>
    <dgm:cxn modelId="{B4BF6E64-3232-435A-94D8-CC8227F4F090}" type="presParOf" srcId="{5EE7598C-82B0-41A3-80BD-D94F494DDE69}" destId="{4163768A-1209-45BB-8D25-DEB6EE8BA0CF}" srcOrd="7" destOrd="0" presId="urn:microsoft.com/office/officeart/2005/8/layout/cycle6"/>
    <dgm:cxn modelId="{147B1BF3-3C10-431A-AD55-C4BC248BCB8E}" type="presParOf" srcId="{5EE7598C-82B0-41A3-80BD-D94F494DDE69}" destId="{144723BA-30A0-4844-87DF-F62CFCC2496A}" srcOrd="8" destOrd="0" presId="urn:microsoft.com/office/officeart/2005/8/layout/cycle6"/>
    <dgm:cxn modelId="{CA5FCD9E-4238-4D25-89DF-F3E3F6B29554}" type="presParOf" srcId="{5EE7598C-82B0-41A3-80BD-D94F494DDE69}" destId="{6740E97A-9FCF-4B1E-ACDB-A7DEBF85CB04}" srcOrd="9" destOrd="0" presId="urn:microsoft.com/office/officeart/2005/8/layout/cycle6"/>
    <dgm:cxn modelId="{2ECE0BFE-3CFA-42B3-A9B4-C6EC864BC70B}" type="presParOf" srcId="{5EE7598C-82B0-41A3-80BD-D94F494DDE69}" destId="{88EF74DB-8305-4592-B76B-607755E25C28}" srcOrd="10" destOrd="0" presId="urn:microsoft.com/office/officeart/2005/8/layout/cycle6"/>
    <dgm:cxn modelId="{1A987F1B-6291-4CB0-90BF-683730A7622F}" type="presParOf" srcId="{5EE7598C-82B0-41A3-80BD-D94F494DDE69}" destId="{F5FEA479-5BDB-44AE-8530-1EA9B5D46509}" srcOrd="11" destOrd="0" presId="urn:microsoft.com/office/officeart/2005/8/layout/cycle6"/>
    <dgm:cxn modelId="{626770DC-2E14-4151-8CB9-BF8FDB4E3977}" type="presParOf" srcId="{5EE7598C-82B0-41A3-80BD-D94F494DDE69}" destId="{03A40FAE-5F77-4CED-A609-70314721782C}" srcOrd="12" destOrd="0" presId="urn:microsoft.com/office/officeart/2005/8/layout/cycle6"/>
    <dgm:cxn modelId="{A472DE13-8FB8-4FB4-BF52-6D724E5E115F}" type="presParOf" srcId="{5EE7598C-82B0-41A3-80BD-D94F494DDE69}" destId="{4982039B-4E9F-4607-BC56-62C854531148}" srcOrd="13" destOrd="0" presId="urn:microsoft.com/office/officeart/2005/8/layout/cycle6"/>
    <dgm:cxn modelId="{FA1F02E7-FB41-4E87-92D4-E0450E800663}" type="presParOf" srcId="{5EE7598C-82B0-41A3-80BD-D94F494DDE69}" destId="{C848023A-8125-4EBA-8E2D-12DA86D85CA4}" srcOrd="14" destOrd="0" presId="urn:microsoft.com/office/officeart/2005/8/layout/cycle6"/>
    <dgm:cxn modelId="{6277746E-EB56-4AA4-9CCF-79D883812E32}" type="presParOf" srcId="{5EE7598C-82B0-41A3-80BD-D94F494DDE69}" destId="{87463793-E95F-4CD6-8AF7-7B2C0110FF3B}" srcOrd="15" destOrd="0" presId="urn:microsoft.com/office/officeart/2005/8/layout/cycle6"/>
    <dgm:cxn modelId="{348381C5-0F36-4B7B-B8B8-4065A795E84B}" type="presParOf" srcId="{5EE7598C-82B0-41A3-80BD-D94F494DDE69}" destId="{F02360F4-A0D5-47D3-B9EB-C5CA3134C09F}" srcOrd="16" destOrd="0" presId="urn:microsoft.com/office/officeart/2005/8/layout/cycle6"/>
    <dgm:cxn modelId="{773F91D5-877E-4187-B32E-C833277F9B5F}" type="presParOf" srcId="{5EE7598C-82B0-41A3-80BD-D94F494DDE69}" destId="{EE8743B9-A99B-4B61-926E-D8D0A004DFBA}" srcOrd="17" destOrd="0" presId="urn:microsoft.com/office/officeart/2005/8/layout/cycle6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47B02-05C9-4FB0-97A7-DA860D5FB46A}">
      <dsp:nvSpPr>
        <dsp:cNvPr id="0" name=""/>
        <dsp:cNvSpPr/>
      </dsp:nvSpPr>
      <dsp:spPr>
        <a:xfrm>
          <a:off x="4492445" y="1419"/>
          <a:ext cx="1657709" cy="10775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reflection blurRad="6350" stA="52000" endA="300" endPos="3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>
              <a:latin typeface="Franklin Gothic Demi Cond"/>
            </a:rPr>
            <a:t>Opinto-ohjaaja</a:t>
          </a:r>
          <a:endParaRPr lang="fi-FI" sz="2000" kern="1200"/>
        </a:p>
      </dsp:txBody>
      <dsp:txXfrm>
        <a:off x="4545045" y="54019"/>
        <a:ext cx="1552509" cy="972311"/>
      </dsp:txXfrm>
    </dsp:sp>
    <dsp:sp modelId="{7554F904-9D32-4C02-9EE1-8333EB931805}">
      <dsp:nvSpPr>
        <dsp:cNvPr id="0" name=""/>
        <dsp:cNvSpPr/>
      </dsp:nvSpPr>
      <dsp:spPr>
        <a:xfrm>
          <a:off x="2781757" y="540175"/>
          <a:ext cx="5079085" cy="5079085"/>
        </a:xfrm>
        <a:custGeom>
          <a:avLst/>
          <a:gdLst/>
          <a:ahLst/>
          <a:cxnLst/>
          <a:rect l="0" t="0" r="0" b="0"/>
          <a:pathLst>
            <a:path>
              <a:moveTo>
                <a:pt x="3379001" y="142756"/>
              </a:moveTo>
              <a:arcTo wR="2539542" hR="2539542" stAng="17358149" swAng="150206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0F0B65-E4D6-474A-86C3-60B70E35DB7F}">
      <dsp:nvSpPr>
        <dsp:cNvPr id="0" name=""/>
        <dsp:cNvSpPr/>
      </dsp:nvSpPr>
      <dsp:spPr>
        <a:xfrm>
          <a:off x="6691753" y="1271191"/>
          <a:ext cx="1657709" cy="10775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reflection blurRad="6350" stA="52000" endA="300" endPos="3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>
              <a:latin typeface="Franklin Gothic Demi Cond"/>
            </a:rPr>
            <a:t>Opettaja</a:t>
          </a:r>
          <a:endParaRPr lang="fi-FI" sz="2000" kern="1200"/>
        </a:p>
      </dsp:txBody>
      <dsp:txXfrm>
        <a:off x="6744353" y="1323791"/>
        <a:ext cx="1552509" cy="972311"/>
      </dsp:txXfrm>
    </dsp:sp>
    <dsp:sp modelId="{BB36F43D-243D-4655-8569-EC9FE0644A75}">
      <dsp:nvSpPr>
        <dsp:cNvPr id="0" name=""/>
        <dsp:cNvSpPr/>
      </dsp:nvSpPr>
      <dsp:spPr>
        <a:xfrm>
          <a:off x="2781757" y="540175"/>
          <a:ext cx="5079085" cy="5079085"/>
        </a:xfrm>
        <a:custGeom>
          <a:avLst/>
          <a:gdLst/>
          <a:ahLst/>
          <a:cxnLst/>
          <a:rect l="0" t="0" r="0" b="0"/>
          <a:pathLst>
            <a:path>
              <a:moveTo>
                <a:pt x="4975765" y="1822540"/>
              </a:moveTo>
              <a:arcTo wR="2539542" hR="2539542" stAng="20616023" swAng="196795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4AE1FB-BD39-4038-8FBA-4ED12D4AFBE1}">
      <dsp:nvSpPr>
        <dsp:cNvPr id="0" name=""/>
        <dsp:cNvSpPr/>
      </dsp:nvSpPr>
      <dsp:spPr>
        <a:xfrm>
          <a:off x="6691753" y="3810733"/>
          <a:ext cx="1657709" cy="10775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reflection blurRad="6350" stA="52000" endA="300" endPos="3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>
              <a:latin typeface="Franklin Gothic Demi Cond"/>
            </a:rPr>
            <a:t>Asiakkuus-vastaava</a:t>
          </a:r>
          <a:endParaRPr lang="fi-FI" sz="2000" kern="1200"/>
        </a:p>
      </dsp:txBody>
      <dsp:txXfrm>
        <a:off x="6744353" y="3863333"/>
        <a:ext cx="1552509" cy="972311"/>
      </dsp:txXfrm>
    </dsp:sp>
    <dsp:sp modelId="{144723BA-30A0-4844-87DF-F62CFCC2496A}">
      <dsp:nvSpPr>
        <dsp:cNvPr id="0" name=""/>
        <dsp:cNvSpPr/>
      </dsp:nvSpPr>
      <dsp:spPr>
        <a:xfrm>
          <a:off x="2781757" y="540175"/>
          <a:ext cx="5079085" cy="5079085"/>
        </a:xfrm>
        <a:custGeom>
          <a:avLst/>
          <a:gdLst/>
          <a:ahLst/>
          <a:cxnLst/>
          <a:rect l="0" t="0" r="0" b="0"/>
          <a:pathLst>
            <a:path>
              <a:moveTo>
                <a:pt x="4316250" y="4354091"/>
              </a:moveTo>
              <a:arcTo wR="2539542" hR="2539542" stAng="2736222" swAng="114549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40E97A-9FCF-4B1E-ACDB-A7DEBF85CB04}">
      <dsp:nvSpPr>
        <dsp:cNvPr id="0" name=""/>
        <dsp:cNvSpPr/>
      </dsp:nvSpPr>
      <dsp:spPr>
        <a:xfrm>
          <a:off x="4243589" y="5080504"/>
          <a:ext cx="2155420" cy="10775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reflection blurRad="6350" stA="52000" endA="300" endPos="3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>
              <a:latin typeface="Franklin Gothic Demi Cond"/>
            </a:rPr>
            <a:t>Erityisopettaja</a:t>
          </a:r>
          <a:endParaRPr lang="fi-FI" sz="2000" kern="1200"/>
        </a:p>
      </dsp:txBody>
      <dsp:txXfrm>
        <a:off x="4296189" y="5133104"/>
        <a:ext cx="2050220" cy="972311"/>
      </dsp:txXfrm>
    </dsp:sp>
    <dsp:sp modelId="{F5FEA479-5BDB-44AE-8530-1EA9B5D46509}">
      <dsp:nvSpPr>
        <dsp:cNvPr id="0" name=""/>
        <dsp:cNvSpPr/>
      </dsp:nvSpPr>
      <dsp:spPr>
        <a:xfrm>
          <a:off x="2781757" y="540175"/>
          <a:ext cx="5079085" cy="5079085"/>
        </a:xfrm>
        <a:custGeom>
          <a:avLst/>
          <a:gdLst/>
          <a:ahLst/>
          <a:cxnLst/>
          <a:rect l="0" t="0" r="0" b="0"/>
          <a:pathLst>
            <a:path>
              <a:moveTo>
                <a:pt x="1454058" y="4835408"/>
              </a:moveTo>
              <a:arcTo wR="2539542" hR="2539542" stAng="6918286" swAng="114549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A40FAE-5F77-4CED-A609-70314721782C}">
      <dsp:nvSpPr>
        <dsp:cNvPr id="0" name=""/>
        <dsp:cNvSpPr/>
      </dsp:nvSpPr>
      <dsp:spPr>
        <a:xfrm>
          <a:off x="2293136" y="3810733"/>
          <a:ext cx="1657709" cy="10775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reflection blurRad="6350" stA="52000" endA="300" endPos="3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>
              <a:latin typeface="Franklin Gothic Demi Cond"/>
            </a:rPr>
            <a:t>Kehittämis-asiantuntija</a:t>
          </a:r>
        </a:p>
      </dsp:txBody>
      <dsp:txXfrm>
        <a:off x="2345736" y="3863333"/>
        <a:ext cx="1552509" cy="972311"/>
      </dsp:txXfrm>
    </dsp:sp>
    <dsp:sp modelId="{C848023A-8125-4EBA-8E2D-12DA86D85CA4}">
      <dsp:nvSpPr>
        <dsp:cNvPr id="0" name=""/>
        <dsp:cNvSpPr/>
      </dsp:nvSpPr>
      <dsp:spPr>
        <a:xfrm>
          <a:off x="2781757" y="540175"/>
          <a:ext cx="5079085" cy="5079085"/>
        </a:xfrm>
        <a:custGeom>
          <a:avLst/>
          <a:gdLst/>
          <a:ahLst/>
          <a:cxnLst/>
          <a:rect l="0" t="0" r="0" b="0"/>
          <a:pathLst>
            <a:path>
              <a:moveTo>
                <a:pt x="103319" y="3256544"/>
              </a:moveTo>
              <a:arcTo wR="2539542" hR="2539542" stAng="9816023" swAng="196795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463793-E95F-4CD6-8AF7-7B2C0110FF3B}">
      <dsp:nvSpPr>
        <dsp:cNvPr id="0" name=""/>
        <dsp:cNvSpPr/>
      </dsp:nvSpPr>
      <dsp:spPr>
        <a:xfrm>
          <a:off x="2293136" y="1271191"/>
          <a:ext cx="1657709" cy="10775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reflection blurRad="6350" stA="52000" endA="300" endPos="3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>
              <a:latin typeface="Franklin Gothic Demi Cond"/>
            </a:rPr>
            <a:t>HOKS-valmentaja</a:t>
          </a:r>
        </a:p>
      </dsp:txBody>
      <dsp:txXfrm>
        <a:off x="2345736" y="1323791"/>
        <a:ext cx="1552509" cy="972311"/>
      </dsp:txXfrm>
    </dsp:sp>
    <dsp:sp modelId="{EE8743B9-A99B-4B61-926E-D8D0A004DFBA}">
      <dsp:nvSpPr>
        <dsp:cNvPr id="0" name=""/>
        <dsp:cNvSpPr/>
      </dsp:nvSpPr>
      <dsp:spPr>
        <a:xfrm>
          <a:off x="2781757" y="540175"/>
          <a:ext cx="5079085" cy="5079085"/>
        </a:xfrm>
        <a:custGeom>
          <a:avLst/>
          <a:gdLst/>
          <a:ahLst/>
          <a:cxnLst/>
          <a:rect l="0" t="0" r="0" b="0"/>
          <a:pathLst>
            <a:path>
              <a:moveTo>
                <a:pt x="764718" y="723151"/>
              </a:moveTo>
              <a:arcTo wR="2539542" hR="2539542" stAng="13539789" swAng="150206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43DF4-3FF7-4FCB-8A48-0D637CBE5452}" type="datetimeFigureOut">
              <a:rPr lang="fi-FI" smtClean="0"/>
              <a:t>6.6.2022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94698-34BD-4D81-A9E5-373B5CF506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4913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94698-34BD-4D81-A9E5-373B5CF50610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2317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94698-34BD-4D81-A9E5-373B5CF50610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3396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94698-34BD-4D81-A9E5-373B5CF50610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4919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94698-34BD-4D81-A9E5-373B5CF50610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119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94698-34BD-4D81-A9E5-373B5CF50610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4309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94698-34BD-4D81-A9E5-373B5CF50610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208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3D77-BBC2-4D3F-B5FD-19409671B9E6}" type="datetime1">
              <a:rPr lang="fi-FI" smtClean="0"/>
              <a:t>6.6.2022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666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chemeClr val="tx1">
                  <a:lumMod val="60000"/>
                  <a:lumOff val="40000"/>
                </a:schemeClr>
              </a:buClr>
              <a:defRPr sz="3200"/>
            </a:lvl1pPr>
            <a:lvl2pPr>
              <a:buClr>
                <a:schemeClr val="tx1">
                  <a:lumMod val="60000"/>
                  <a:lumOff val="40000"/>
                </a:schemeClr>
              </a:buClr>
              <a:defRPr sz="2800"/>
            </a:lvl2pPr>
            <a:lvl3pPr>
              <a:buClr>
                <a:schemeClr val="tx1">
                  <a:lumMod val="60000"/>
                  <a:lumOff val="40000"/>
                </a:schemeClr>
              </a:buClr>
              <a:defRPr sz="2400"/>
            </a:lvl3pPr>
            <a:lvl4pPr>
              <a:buClr>
                <a:schemeClr val="tx1">
                  <a:lumMod val="60000"/>
                  <a:lumOff val="40000"/>
                </a:schemeClr>
              </a:buClr>
              <a:defRPr sz="2000"/>
            </a:lvl4pPr>
            <a:lvl5pPr>
              <a:buClr>
                <a:schemeClr val="tx1">
                  <a:lumMod val="60000"/>
                  <a:lumOff val="40000"/>
                </a:schemeClr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F1FE-16FA-4FA5-83BE-2D3A098BD94A}" type="datetime1">
              <a:rPr lang="fi-FI" smtClean="0"/>
              <a:t>6.6.2022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529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1175-EFBA-4145-BBFB-BCA2CA2072AC}" type="datetime1">
              <a:rPr lang="fi-FI" smtClean="0"/>
              <a:t>6.6.2022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341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fi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fi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6093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Otsikko ja sisältö">
  <p:cSld name="2_Otsikko ja sisältö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2937752" y="856033"/>
            <a:ext cx="8416047" cy="96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2937752" y="1825625"/>
            <a:ext cx="841604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dt" idx="10"/>
          </p:nvPr>
        </p:nvSpPr>
        <p:spPr>
          <a:xfrm>
            <a:off x="838200" y="6560631"/>
            <a:ext cx="2743200" cy="2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ftr" idx="11"/>
          </p:nvPr>
        </p:nvSpPr>
        <p:spPr>
          <a:xfrm>
            <a:off x="4038600" y="6560630"/>
            <a:ext cx="4114800" cy="297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sldNum" idx="12"/>
          </p:nvPr>
        </p:nvSpPr>
        <p:spPr>
          <a:xfrm>
            <a:off x="8610600" y="6560630"/>
            <a:ext cx="2743200" cy="297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4588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52729"/>
            <a:ext cx="10515600" cy="1325563"/>
          </a:xfrm>
        </p:spPr>
        <p:txBody>
          <a:bodyPr anchor="b" anchorCtr="0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C3B0-ADF5-4FB0-B634-F0F726399B28}" type="datetime1">
              <a:rPr lang="fi-FI" smtClean="0"/>
              <a:t>6.6.2022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869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2060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F83D-78DA-4802-A113-D61CACE7BBBD}" type="datetime1">
              <a:rPr lang="fi-FI" smtClean="0"/>
              <a:t>6.6.2022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34" y="5107814"/>
            <a:ext cx="1008855" cy="975226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317" y="6142408"/>
            <a:ext cx="1703672" cy="154573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18763"/>
          <a:stretch/>
        </p:blipFill>
        <p:spPr>
          <a:xfrm>
            <a:off x="8765310" y="276039"/>
            <a:ext cx="3174680" cy="188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6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52729"/>
            <a:ext cx="10515600" cy="1325563"/>
          </a:xfrm>
        </p:spPr>
        <p:txBody>
          <a:bodyPr anchor="b" anchorCtr="0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buClr>
                <a:schemeClr val="tx1">
                  <a:lumMod val="20000"/>
                  <a:lumOff val="80000"/>
                </a:schemeClr>
              </a:buClr>
              <a:defRPr/>
            </a:lvl1pPr>
            <a:lvl2pPr>
              <a:buClr>
                <a:schemeClr val="tx1">
                  <a:lumMod val="20000"/>
                  <a:lumOff val="80000"/>
                </a:schemeClr>
              </a:buClr>
              <a:defRPr/>
            </a:lvl2pPr>
            <a:lvl3pPr>
              <a:buClr>
                <a:schemeClr val="tx1">
                  <a:lumMod val="20000"/>
                  <a:lumOff val="80000"/>
                </a:schemeClr>
              </a:buClr>
              <a:defRPr/>
            </a:lvl3pPr>
            <a:lvl4pPr>
              <a:buClr>
                <a:schemeClr val="tx1">
                  <a:lumMod val="20000"/>
                  <a:lumOff val="80000"/>
                </a:schemeClr>
              </a:buClr>
              <a:defRPr/>
            </a:lvl4pPr>
            <a:lvl5pPr>
              <a:buClr>
                <a:schemeClr val="tx1">
                  <a:lumMod val="20000"/>
                  <a:lumOff val="80000"/>
                </a:schemeClr>
              </a:buCl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C3B0-ADF5-4FB0-B634-F0F726399B28}" type="datetime1">
              <a:rPr lang="fi-FI" smtClean="0"/>
              <a:t>6.6.2022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869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D3BA-2CC2-4E6C-96A1-9070962D1FBE}" type="datetime1">
              <a:rPr lang="fi-FI" smtClean="0"/>
              <a:t>6.6.2022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262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chemeClr val="tx1">
                  <a:lumMod val="60000"/>
                  <a:lumOff val="40000"/>
                </a:schemeClr>
              </a:buClr>
              <a:defRPr/>
            </a:lvl1pPr>
            <a:lvl2pPr>
              <a:buClr>
                <a:schemeClr val="tx1">
                  <a:lumMod val="60000"/>
                  <a:lumOff val="40000"/>
                </a:schemeClr>
              </a:buClr>
              <a:defRPr/>
            </a:lvl2pPr>
            <a:lvl3pPr>
              <a:buClr>
                <a:schemeClr val="tx1">
                  <a:lumMod val="60000"/>
                  <a:lumOff val="40000"/>
                </a:schemeClr>
              </a:buClr>
              <a:defRPr/>
            </a:lvl3pPr>
            <a:lvl4pPr>
              <a:buClr>
                <a:schemeClr val="tx1">
                  <a:lumMod val="60000"/>
                  <a:lumOff val="40000"/>
                </a:schemeClr>
              </a:buClr>
              <a:defRPr/>
            </a:lvl4pPr>
            <a:lvl5pPr>
              <a:buClr>
                <a:schemeClr val="tx1">
                  <a:lumMod val="60000"/>
                  <a:lumOff val="40000"/>
                </a:schemeClr>
              </a:buCl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chemeClr val="tx1">
                  <a:lumMod val="60000"/>
                  <a:lumOff val="40000"/>
                </a:schemeClr>
              </a:buClr>
              <a:defRPr/>
            </a:lvl1pPr>
            <a:lvl2pPr>
              <a:buClr>
                <a:schemeClr val="tx1">
                  <a:lumMod val="60000"/>
                  <a:lumOff val="40000"/>
                </a:schemeClr>
              </a:buClr>
              <a:defRPr/>
            </a:lvl2pPr>
            <a:lvl3pPr>
              <a:buClr>
                <a:schemeClr val="tx1">
                  <a:lumMod val="60000"/>
                  <a:lumOff val="40000"/>
                </a:schemeClr>
              </a:buClr>
              <a:defRPr/>
            </a:lvl3pPr>
            <a:lvl4pPr>
              <a:buClr>
                <a:schemeClr val="tx1">
                  <a:lumMod val="60000"/>
                  <a:lumOff val="40000"/>
                </a:schemeClr>
              </a:buClr>
              <a:defRPr/>
            </a:lvl4pPr>
            <a:lvl5pPr>
              <a:buClr>
                <a:schemeClr val="tx1">
                  <a:lumMod val="60000"/>
                  <a:lumOff val="40000"/>
                </a:schemeClr>
              </a:buCl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1F8F-2FA8-41F5-9DB6-D86E31531B02}" type="datetime1">
              <a:rPr lang="fi-FI" smtClean="0"/>
              <a:t>6.6.2022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897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buClr>
                <a:schemeClr val="tx1">
                  <a:lumMod val="20000"/>
                  <a:lumOff val="80000"/>
                </a:schemeClr>
              </a:buClr>
              <a:defRPr/>
            </a:lvl1pPr>
            <a:lvl2pPr>
              <a:buClr>
                <a:schemeClr val="tx1">
                  <a:lumMod val="20000"/>
                  <a:lumOff val="80000"/>
                </a:schemeClr>
              </a:buClr>
              <a:defRPr/>
            </a:lvl2pPr>
            <a:lvl3pPr>
              <a:buClr>
                <a:schemeClr val="tx1">
                  <a:lumMod val="20000"/>
                  <a:lumOff val="80000"/>
                </a:schemeClr>
              </a:buClr>
              <a:defRPr/>
            </a:lvl3pPr>
            <a:lvl4pPr>
              <a:buClr>
                <a:schemeClr val="tx1">
                  <a:lumMod val="20000"/>
                  <a:lumOff val="80000"/>
                </a:schemeClr>
              </a:buClr>
              <a:defRPr/>
            </a:lvl4pPr>
            <a:lvl5pPr>
              <a:buClr>
                <a:schemeClr val="tx1">
                  <a:lumMod val="20000"/>
                  <a:lumOff val="80000"/>
                </a:schemeClr>
              </a:buCl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chemeClr val="tx1">
                  <a:lumMod val="20000"/>
                  <a:lumOff val="80000"/>
                </a:schemeClr>
              </a:buClr>
              <a:defRPr/>
            </a:lvl1pPr>
            <a:lvl2pPr>
              <a:buClr>
                <a:schemeClr val="tx1">
                  <a:lumMod val="20000"/>
                  <a:lumOff val="80000"/>
                </a:schemeClr>
              </a:buClr>
              <a:defRPr/>
            </a:lvl2pPr>
            <a:lvl3pPr>
              <a:buClr>
                <a:schemeClr val="tx1">
                  <a:lumMod val="20000"/>
                  <a:lumOff val="80000"/>
                </a:schemeClr>
              </a:buClr>
              <a:defRPr/>
            </a:lvl3pPr>
            <a:lvl4pPr>
              <a:buClr>
                <a:schemeClr val="tx1">
                  <a:lumMod val="20000"/>
                  <a:lumOff val="80000"/>
                </a:schemeClr>
              </a:buClr>
              <a:defRPr/>
            </a:lvl4pPr>
            <a:lvl5pPr>
              <a:buClr>
                <a:schemeClr val="tx1">
                  <a:lumMod val="20000"/>
                  <a:lumOff val="80000"/>
                </a:schemeClr>
              </a:buCl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3B1C-C9F0-4C94-AD0B-4A447B4F25D7}" type="datetime1">
              <a:rPr lang="fi-FI" smtClean="0"/>
              <a:t>6.6.2022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5689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3D77-BBC2-4D3F-B5FD-19409671B9E6}" type="datetime1">
              <a:rPr lang="fi-FI" smtClean="0"/>
              <a:t>6.6.2022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666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CBBE-BD63-4E17-8656-DBC60786B39F}" type="datetime1">
              <a:rPr lang="fi-FI" smtClean="0"/>
              <a:t>6.6.2022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276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527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952B9-EBCA-44C1-942B-9C407664B80A}" type="datetime1">
              <a:rPr lang="fi-FI" smtClean="0"/>
              <a:t>6.6.2022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Yhdessä Parasta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183F7-DA28-4A9B-83C3-319E9ABEFFCE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D10D4134-E7CF-4B0A-8EBE-3661B852F728}"/>
              </a:ext>
            </a:extLst>
          </p:cNvPr>
          <p:cNvSpPr/>
          <p:nvPr userDrawn="1"/>
        </p:nvSpPr>
        <p:spPr>
          <a:xfrm>
            <a:off x="0" y="6764336"/>
            <a:ext cx="12192000" cy="136526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2BCE4C9A-933E-483F-BF7B-4913130A25B2}"/>
              </a:ext>
            </a:extLst>
          </p:cNvPr>
          <p:cNvSpPr/>
          <p:nvPr userDrawn="1"/>
        </p:nvSpPr>
        <p:spPr>
          <a:xfrm>
            <a:off x="0" y="0"/>
            <a:ext cx="12192000" cy="136526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1315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1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/4.0/deed.fi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AB1B6E7D-5368-4499-A1F6-BD4E42D27C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7" b="13643"/>
          <a:stretch/>
        </p:blipFill>
        <p:spPr>
          <a:xfrm>
            <a:off x="-15907" y="108390"/>
            <a:ext cx="12207907" cy="6608665"/>
          </a:xfrm>
          <a:prstGeom prst="rect">
            <a:avLst/>
          </a:prstGeom>
        </p:spPr>
      </p:pic>
      <p:sp>
        <p:nvSpPr>
          <p:cNvPr id="9" name="Ellipsi 8">
            <a:extLst>
              <a:ext uri="{FF2B5EF4-FFF2-40B4-BE49-F238E27FC236}">
                <a16:creationId xmlns:a16="http://schemas.microsoft.com/office/drawing/2014/main" id="{DE032AEE-F1AF-4123-8905-2C87B910F9F5}"/>
              </a:ext>
            </a:extLst>
          </p:cNvPr>
          <p:cNvSpPr/>
          <p:nvPr/>
        </p:nvSpPr>
        <p:spPr>
          <a:xfrm>
            <a:off x="5462016" y="1793952"/>
            <a:ext cx="5205984" cy="4744961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Ellipsi 18">
            <a:extLst>
              <a:ext uri="{FF2B5EF4-FFF2-40B4-BE49-F238E27FC236}">
                <a16:creationId xmlns:a16="http://schemas.microsoft.com/office/drawing/2014/main" id="{2FFA985F-BC61-4EC7-BBA8-6B581AD2D6D2}"/>
              </a:ext>
            </a:extLst>
          </p:cNvPr>
          <p:cNvSpPr/>
          <p:nvPr/>
        </p:nvSpPr>
        <p:spPr>
          <a:xfrm>
            <a:off x="5960626" y="2667016"/>
            <a:ext cx="4158236" cy="4050039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13FE96A-B079-4C88-B384-5CDB4DF51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D3BA-2CC2-4E6C-96A1-9070962D1FBE}" type="datetime1">
              <a:rPr lang="fi-FI" smtClean="0"/>
              <a:t>6.6.2022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295382B-65A4-4026-8CE9-6B08E6E14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1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A665DA6D-FE1D-4F33-BADD-EEF541F24969}"/>
              </a:ext>
            </a:extLst>
          </p:cNvPr>
          <p:cNvSpPr txBox="1">
            <a:spLocks/>
          </p:cNvSpPr>
          <p:nvPr/>
        </p:nvSpPr>
        <p:spPr>
          <a:xfrm>
            <a:off x="5969696" y="3527931"/>
            <a:ext cx="4149165" cy="1434261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3600">
                <a:solidFill>
                  <a:srgbClr val="6699FF"/>
                </a:solidFill>
              </a:rPr>
              <a:t>Vertaisvalmennus</a:t>
            </a:r>
            <a:br>
              <a:rPr lang="fi-FI"/>
            </a:br>
            <a:br>
              <a:rPr lang="fi-FI" sz="1800"/>
            </a:br>
            <a:r>
              <a:rPr lang="fi-FI" sz="2200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</a:rPr>
              <a:t>oppilaitoksen </a:t>
            </a:r>
            <a:br>
              <a:rPr lang="fi-FI" sz="2200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</a:rPr>
            </a:br>
            <a:r>
              <a:rPr lang="fi-FI" sz="2200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</a:rPr>
              <a:t> arjen laadun varmistamisessa</a:t>
            </a:r>
            <a:br>
              <a:rPr lang="fi-FI" sz="1800" b="1">
                <a:ln w="0"/>
              </a:rPr>
            </a:br>
            <a:endParaRPr lang="fi-FI" sz="2800">
              <a:solidFill>
                <a:schemeClr val="tx1"/>
              </a:solidFill>
            </a:endParaRP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AB208C82-C355-4FBE-9F83-7C083BACE8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4" b="18812"/>
          <a:stretch/>
        </p:blipFill>
        <p:spPr>
          <a:xfrm>
            <a:off x="6941351" y="4802974"/>
            <a:ext cx="2301386" cy="1421191"/>
          </a:xfrm>
          <a:prstGeom prst="rect">
            <a:avLst/>
          </a:prstGeom>
        </p:spPr>
      </p:pic>
      <p:sp>
        <p:nvSpPr>
          <p:cNvPr id="12" name="Ellipsi 11">
            <a:extLst>
              <a:ext uri="{FF2B5EF4-FFF2-40B4-BE49-F238E27FC236}">
                <a16:creationId xmlns:a16="http://schemas.microsoft.com/office/drawing/2014/main" id="{00F94B30-1185-4253-8771-B031A7CC5F28}"/>
              </a:ext>
            </a:extLst>
          </p:cNvPr>
          <p:cNvSpPr/>
          <p:nvPr/>
        </p:nvSpPr>
        <p:spPr>
          <a:xfrm>
            <a:off x="416817" y="3742500"/>
            <a:ext cx="2978589" cy="261385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C497AD66-7246-49FD-BBC7-54163B9EF573}"/>
              </a:ext>
            </a:extLst>
          </p:cNvPr>
          <p:cNvSpPr txBox="1">
            <a:spLocks/>
          </p:cNvSpPr>
          <p:nvPr/>
        </p:nvSpPr>
        <p:spPr>
          <a:xfrm>
            <a:off x="135228" y="5165288"/>
            <a:ext cx="3555531" cy="1434261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2800">
                <a:solidFill>
                  <a:schemeClr val="tx1"/>
                </a:solidFill>
              </a:rPr>
              <a:t>2. Aloittavalle</a:t>
            </a:r>
          </a:p>
          <a:p>
            <a:pPr algn="ctr"/>
            <a:r>
              <a:rPr lang="fi-FI" sz="2800">
                <a:solidFill>
                  <a:schemeClr val="tx1"/>
                </a:solidFill>
              </a:rPr>
              <a:t>vertais-</a:t>
            </a:r>
            <a:br>
              <a:rPr lang="fi-FI" sz="2800">
                <a:solidFill>
                  <a:schemeClr val="tx1"/>
                </a:solidFill>
              </a:rPr>
            </a:br>
            <a:r>
              <a:rPr lang="fi-FI" sz="2800">
                <a:solidFill>
                  <a:schemeClr val="tx1"/>
                </a:solidFill>
              </a:rPr>
              <a:t>valmentajalle</a:t>
            </a:r>
            <a:br>
              <a:rPr lang="fi-FI" sz="2800">
                <a:solidFill>
                  <a:schemeClr val="tx1"/>
                </a:solidFill>
              </a:rPr>
            </a:br>
            <a:br>
              <a:rPr lang="fi-FI" sz="1800" b="1">
                <a:ln w="0"/>
              </a:rPr>
            </a:br>
            <a:endParaRPr lang="fi-FI" sz="2800">
              <a:solidFill>
                <a:schemeClr val="tx1"/>
              </a:solidFill>
            </a:endParaRPr>
          </a:p>
        </p:txBody>
      </p:sp>
      <p:pic>
        <p:nvPicPr>
          <p:cNvPr id="11" name="Kuva 10" descr="Ryhmäideointi">
            <a:extLst>
              <a:ext uri="{FF2B5EF4-FFF2-40B4-BE49-F238E27FC236}">
                <a16:creationId xmlns:a16="http://schemas.microsoft.com/office/drawing/2014/main" id="{E00C511C-CCA9-431F-BFA9-67656E32D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96226" y="3732183"/>
            <a:ext cx="1230656" cy="123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1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: Vastakkaiset kulmat pyöristetty 10">
            <a:extLst>
              <a:ext uri="{FF2B5EF4-FFF2-40B4-BE49-F238E27FC236}">
                <a16:creationId xmlns:a16="http://schemas.microsoft.com/office/drawing/2014/main" id="{542E8485-306C-4079-8ABE-E7188E4FE3C5}"/>
              </a:ext>
            </a:extLst>
          </p:cNvPr>
          <p:cNvSpPr/>
          <p:nvPr/>
        </p:nvSpPr>
        <p:spPr>
          <a:xfrm>
            <a:off x="6824424" y="786501"/>
            <a:ext cx="5260824" cy="5539978"/>
          </a:xfrm>
          <a:prstGeom prst="round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buClr>
                <a:srgbClr val="666666"/>
              </a:buClr>
            </a:pPr>
            <a:endParaRPr lang="en-US" sz="20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2000" err="1">
                <a:ea typeface="+mn-lt"/>
                <a:cs typeface="+mn-lt"/>
              </a:rPr>
              <a:t>Valmiina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vertaisvalmentajaksi</a:t>
            </a:r>
            <a:r>
              <a:rPr lang="en-US" sz="2000" b="1">
                <a:ea typeface="+mn-lt"/>
                <a:cs typeface="+mn-lt"/>
              </a:rPr>
              <a:t>!</a:t>
            </a:r>
            <a:br>
              <a:rPr lang="en-US" sz="2000">
                <a:ea typeface="+mn-lt"/>
                <a:cs typeface="+mn-lt"/>
              </a:rPr>
            </a:br>
            <a:endParaRPr lang="en-US" sz="2000"/>
          </a:p>
          <a:p>
            <a:pPr marL="342900" indent="-342900">
              <a:buFont typeface="Wingdings"/>
              <a:buChar char="ü"/>
            </a:pPr>
            <a:r>
              <a:rPr lang="fi-FI" sz="2000"/>
              <a:t>Olen </a:t>
            </a:r>
            <a:r>
              <a:rPr lang="fi-FI" sz="2000" b="1"/>
              <a:t>sisäisesti motivoitunut </a:t>
            </a:r>
            <a:r>
              <a:rPr lang="fi-FI" sz="2000"/>
              <a:t>toimimaan uudessa roolissa työyhteisössäni.</a:t>
            </a:r>
            <a:endParaRPr lang="en-US" sz="2000">
              <a:solidFill>
                <a:schemeClr val="bg1"/>
              </a:solidFill>
            </a:endParaRPr>
          </a:p>
          <a:p>
            <a:br>
              <a:rPr lang="fi-FI" sz="2000" b="1">
                <a:ea typeface="+mn-lt"/>
                <a:cs typeface="+mn-lt"/>
              </a:rPr>
            </a:br>
            <a:r>
              <a:rPr lang="fi-FI" sz="2000">
                <a:solidFill>
                  <a:srgbClr val="FFFFFF"/>
                </a:solidFill>
                <a:ea typeface="+mn-lt"/>
                <a:cs typeface="+mn-lt"/>
              </a:rPr>
              <a:t>Lisäksi on avuksi, kun olen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chemeClr val="bg1"/>
                </a:solidFill>
              </a:rPr>
              <a:t>helposti</a:t>
            </a:r>
            <a:r>
              <a:rPr lang="en-US" sz="2000">
                <a:solidFill>
                  <a:schemeClr val="bg1"/>
                </a:solidFill>
              </a:rPr>
              <a:t> </a:t>
            </a:r>
            <a:r>
              <a:rPr lang="en-US" sz="2000" err="1">
                <a:solidFill>
                  <a:schemeClr val="bg1"/>
                </a:solidFill>
              </a:rPr>
              <a:t>lähestyttävä</a:t>
            </a:r>
            <a:r>
              <a:rPr lang="en-US" sz="2000">
                <a:solidFill>
                  <a:schemeClr val="bg1"/>
                </a:solidFill>
              </a:rPr>
              <a:t>, </a:t>
            </a:r>
            <a:br>
              <a:rPr lang="en-US" sz="2000"/>
            </a:br>
            <a:r>
              <a:rPr lang="en-US" sz="2000" err="1">
                <a:solidFill>
                  <a:schemeClr val="bg1"/>
                </a:solidFill>
              </a:rPr>
              <a:t>tiimityöskentelijä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chemeClr val="bg1"/>
                </a:solidFill>
              </a:rPr>
              <a:t>valmis</a:t>
            </a:r>
            <a:r>
              <a:rPr lang="en-US" sz="2000">
                <a:solidFill>
                  <a:schemeClr val="bg1"/>
                </a:solidFill>
              </a:rPr>
              <a:t> </a:t>
            </a:r>
            <a:r>
              <a:rPr lang="en-US" sz="2000" err="1">
                <a:solidFill>
                  <a:schemeClr val="bg1"/>
                </a:solidFill>
              </a:rPr>
              <a:t>selvittelemään</a:t>
            </a:r>
            <a:r>
              <a:rPr lang="en-US" sz="2000">
                <a:solidFill>
                  <a:schemeClr val="bg1"/>
                </a:solidFill>
              </a:rPr>
              <a:t> </a:t>
            </a:r>
            <a:r>
              <a:rPr lang="en-US" sz="2000" err="1">
                <a:solidFill>
                  <a:schemeClr val="bg1"/>
                </a:solidFill>
              </a:rPr>
              <a:t>asioita</a:t>
            </a:r>
            <a:r>
              <a:rPr lang="en-US" sz="2000">
                <a:solidFill>
                  <a:schemeClr val="bg1"/>
                </a:solidFill>
              </a:rPr>
              <a:t> ja </a:t>
            </a:r>
            <a:br>
              <a:rPr lang="en-US" sz="2000"/>
            </a:br>
            <a:r>
              <a:rPr lang="en-US" sz="2000" err="1">
                <a:solidFill>
                  <a:schemeClr val="bg1"/>
                </a:solidFill>
              </a:rPr>
              <a:t>jakamaan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tietoa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chemeClr val="bg1"/>
                </a:solidFill>
                <a:ea typeface="+mn-lt"/>
                <a:cs typeface="+mn-lt"/>
              </a:rPr>
              <a:t>omaan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US" sz="2000" err="1">
                <a:solidFill>
                  <a:schemeClr val="bg1"/>
                </a:solidFill>
                <a:ea typeface="+mn-lt"/>
                <a:cs typeface="+mn-lt"/>
              </a:rPr>
              <a:t>hyvät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US" sz="2000" err="1">
                <a:solidFill>
                  <a:schemeClr val="bg1"/>
                </a:solidFill>
                <a:ea typeface="+mn-lt"/>
                <a:cs typeface="+mn-lt"/>
              </a:rPr>
              <a:t>yhteistyö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- ja </a:t>
            </a:r>
            <a:br>
              <a:rPr lang="en-US" sz="2000">
                <a:solidFill>
                  <a:schemeClr val="bg1"/>
                </a:solidFill>
                <a:ea typeface="+mn-lt"/>
                <a:cs typeface="+mn-lt"/>
              </a:rPr>
            </a:br>
            <a:r>
              <a:rPr lang="en-US" sz="2000" err="1">
                <a:solidFill>
                  <a:schemeClr val="bg1"/>
                </a:solidFill>
                <a:ea typeface="+mn-lt"/>
                <a:cs typeface="+mn-lt"/>
              </a:rPr>
              <a:t>vuorovaikutustaidot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 </a:t>
            </a:r>
            <a:endParaRPr lang="en-US" sz="2000">
              <a:solidFill>
                <a:schemeClr val="bg1"/>
              </a:solidFill>
            </a:endParaRPr>
          </a:p>
          <a:p>
            <a:br>
              <a:rPr lang="en-US" sz="2000"/>
            </a:br>
            <a:r>
              <a:rPr lang="en-US" sz="2000" err="1">
                <a:solidFill>
                  <a:schemeClr val="bg1"/>
                </a:solidFill>
              </a:rPr>
              <a:t>Kannustan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US" sz="2000" err="1">
                <a:solidFill>
                  <a:schemeClr val="bg1"/>
                </a:solidFill>
                <a:ea typeface="+mn-lt"/>
                <a:cs typeface="+mn-lt"/>
              </a:rPr>
              <a:t>myös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US" sz="2000" err="1">
                <a:solidFill>
                  <a:schemeClr val="bg1"/>
                </a:solidFill>
                <a:ea typeface="+mn-lt"/>
                <a:cs typeface="+mn-lt"/>
              </a:rPr>
              <a:t>kollegoja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ea typeface="+mn-lt"/>
                <a:cs typeface="+mn-lt"/>
              </a:rPr>
              <a:t>kokeilemaan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 </a:t>
            </a:r>
            <a:br>
              <a:rPr lang="en-US" sz="2000">
                <a:ea typeface="+mn-lt"/>
                <a:cs typeface="+mn-lt"/>
              </a:rPr>
            </a:b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ja </a:t>
            </a:r>
            <a:r>
              <a:rPr lang="en-US" sz="2000" err="1">
                <a:solidFill>
                  <a:schemeClr val="bg1"/>
                </a:solidFill>
                <a:ea typeface="+mn-lt"/>
                <a:cs typeface="+mn-lt"/>
              </a:rPr>
              <a:t>kehittämään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US" sz="2000" err="1">
                <a:solidFill>
                  <a:schemeClr val="bg1"/>
                </a:solidFill>
                <a:ea typeface="+mn-lt"/>
                <a:cs typeface="+mn-lt"/>
              </a:rPr>
              <a:t>uutta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.</a:t>
            </a:r>
            <a:endParaRPr lang="en-US" sz="2000">
              <a:solidFill>
                <a:schemeClr val="bg1"/>
              </a:solidFill>
            </a:endParaRPr>
          </a:p>
          <a:p>
            <a:pPr algn="ctr"/>
            <a:endParaRPr lang="fi-FI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56EA24-F00F-4577-85F5-46A16F5A1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729"/>
            <a:ext cx="5368962" cy="1325563"/>
          </a:xfrm>
        </p:spPr>
        <p:txBody>
          <a:bodyPr>
            <a:normAutofit/>
          </a:bodyPr>
          <a:lstStyle/>
          <a:p>
            <a:r>
              <a:rPr lang="en-US" err="1"/>
              <a:t>Vertaisvalmentajan</a:t>
            </a:r>
            <a:r>
              <a:rPr lang="en-US"/>
              <a:t> </a:t>
            </a:r>
            <a:r>
              <a:rPr lang="en-US" err="1"/>
              <a:t>rooli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541D8-1BE9-47E0-8AE6-7BBC94EBB6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endParaRPr lang="fi-FI"/>
          </a:p>
          <a:p>
            <a:pPr>
              <a:buNone/>
            </a:pPr>
            <a:endParaRPr lang="fi-FI">
              <a:ea typeface="+mn-lt"/>
              <a:cs typeface="+mn-lt"/>
            </a:endParaRPr>
          </a:p>
          <a:p>
            <a:pPr>
              <a:buNone/>
            </a:pPr>
            <a:endParaRPr lang="fi-FI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CA3D5-D140-4995-B659-7FBD44235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C3B0-ADF5-4FB0-B634-F0F726399B28}" type="datetime1">
              <a:rPr lang="fi-FI" smtClean="0"/>
              <a:t>6.6.2022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BB757-BBC2-49E5-B877-C743A0BA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543E4-E3D7-491D-BAA2-B011D807B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10</a:t>
            </a:fld>
            <a:endParaRPr lang="fi-FI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331BF9-273B-4961-AB85-0C3E043FEBD5}"/>
              </a:ext>
            </a:extLst>
          </p:cNvPr>
          <p:cNvSpPr txBox="1"/>
          <p:nvPr/>
        </p:nvSpPr>
        <p:spPr>
          <a:xfrm>
            <a:off x="837759" y="1988699"/>
            <a:ext cx="5907286" cy="52322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000">
                <a:ea typeface="+mn-lt"/>
                <a:cs typeface="+mn-lt"/>
              </a:rPr>
              <a:t>Vertaisvalmentaja</a:t>
            </a:r>
            <a:r>
              <a:rPr lang="fi-FI" sz="2000" b="1">
                <a:ea typeface="+mn-lt"/>
                <a:cs typeface="+mn-lt"/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>
                <a:ea typeface="+mn-lt"/>
                <a:cs typeface="+mn-lt"/>
              </a:rPr>
              <a:t>ohjaa, </a:t>
            </a:r>
            <a:r>
              <a:rPr lang="fi-FI" sz="2000" b="1">
                <a:ea typeface="+mn-lt"/>
                <a:cs typeface="+mn-lt"/>
              </a:rPr>
              <a:t>auttaa ja kannustaa vertaisiaan</a:t>
            </a:r>
            <a:r>
              <a:rPr lang="fi-FI" sz="2000">
                <a:ea typeface="+mn-lt"/>
                <a:cs typeface="+mn-lt"/>
              </a:rPr>
              <a:t> </a:t>
            </a:r>
            <a:br>
              <a:rPr lang="fi-FI" sz="2000" b="1">
                <a:ea typeface="+mn-lt"/>
                <a:cs typeface="+mn-lt"/>
              </a:rPr>
            </a:br>
            <a:r>
              <a:rPr lang="fi-FI" sz="2000">
                <a:ea typeface="+mn-lt"/>
                <a:cs typeface="+mn-lt"/>
              </a:rPr>
              <a:t>arjen haasteissa esim. HOKS- ja työelämässä oppimisen prosesseissa</a:t>
            </a:r>
            <a:br>
              <a:rPr lang="fi-FI" sz="2000">
                <a:ea typeface="+mn-lt"/>
                <a:cs typeface="+mn-lt"/>
              </a:rPr>
            </a:br>
            <a:endParaRPr lang="fi-FI" sz="2000"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tuntee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000" b="1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ammatillisen</a:t>
            </a:r>
            <a:r>
              <a:rPr lang="en-US" sz="2000" b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000" b="1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koulutuksen</a:t>
            </a:r>
            <a:r>
              <a:rPr lang="en-US" sz="2000" b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 </a:t>
            </a:r>
            <a:br>
              <a:rPr lang="en-US" sz="2000" b="1">
                <a:ea typeface="+mn-lt"/>
                <a:cs typeface="+mn-lt"/>
              </a:rPr>
            </a:br>
            <a:r>
              <a:rPr lang="en-US" sz="2000" b="1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prosessit</a:t>
            </a:r>
            <a:r>
              <a:rPr lang="en-US" sz="2000" b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ja </a:t>
            </a:r>
            <a:r>
              <a:rPr lang="en-US" sz="20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niiden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0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kehittämistarpeet</a:t>
            </a:r>
            <a:br>
              <a:rPr lang="en-US" sz="2000">
                <a:ea typeface="+mn-lt"/>
                <a:cs typeface="+mn-lt"/>
              </a:rPr>
            </a:br>
            <a:endParaRPr lang="fi-FI" sz="200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tunnistaa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ja </a:t>
            </a:r>
            <a:r>
              <a:rPr lang="en-US" sz="20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ennakoi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toiminta-ympäristössä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0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tapahtuvia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0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muutoksia</a:t>
            </a:r>
            <a:br>
              <a:rPr lang="en-US" sz="2000">
                <a:ea typeface="+mn-lt"/>
                <a:cs typeface="+mn-lt"/>
              </a:rPr>
            </a:b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on</a:t>
            </a:r>
            <a:r>
              <a:rPr lang="en-US" sz="2000"/>
              <a:t> </a:t>
            </a:r>
            <a:r>
              <a:rPr lang="en-US" sz="2000" b="1" err="1">
                <a:ea typeface="+mn-lt"/>
                <a:cs typeface="+mn-lt"/>
              </a:rPr>
              <a:t>rohkea</a:t>
            </a:r>
            <a:r>
              <a:rPr lang="en-US" sz="2000" b="1">
                <a:ea typeface="+mn-lt"/>
                <a:cs typeface="+mn-lt"/>
              </a:rPr>
              <a:t> </a:t>
            </a:r>
            <a:r>
              <a:rPr lang="en-US" sz="2000" b="1" err="1">
                <a:ea typeface="+mn-lt"/>
                <a:cs typeface="+mn-lt"/>
              </a:rPr>
              <a:t>vaikuttaja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vertaisilleen</a:t>
            </a:r>
            <a:r>
              <a:rPr lang="en-US" sz="2000">
                <a:ea typeface="+mn-lt"/>
                <a:cs typeface="+mn-lt"/>
              </a:rPr>
              <a:t> </a:t>
            </a:r>
            <a:br>
              <a:rPr lang="en-US" sz="2000">
                <a:ea typeface="+mn-lt"/>
                <a:cs typeface="+mn-lt"/>
              </a:rPr>
            </a:br>
            <a:r>
              <a:rPr lang="en-US" sz="2000" err="1">
                <a:ea typeface="+mn-lt"/>
                <a:cs typeface="+mn-lt"/>
              </a:rPr>
              <a:t>sekä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johdon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suuntaan</a:t>
            </a:r>
            <a:r>
              <a:rPr lang="en-US" sz="2000">
                <a:ea typeface="+mn-lt"/>
                <a:cs typeface="+mn-lt"/>
              </a:rPr>
              <a:t>.</a:t>
            </a:r>
            <a:endParaRPr lang="en-US" sz="2000">
              <a:solidFill>
                <a:srgbClr val="0D0D0D"/>
              </a:solidFill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/>
          </a:p>
          <a:p>
            <a:br>
              <a:rPr lang="fi-FI" b="1"/>
            </a:br>
            <a:endParaRPr lang="fi-FI" b="1">
              <a:ea typeface="+mn-lt"/>
              <a:cs typeface="+mn-lt"/>
            </a:endParaRPr>
          </a:p>
          <a:p>
            <a:pPr algn="ctr"/>
            <a:endParaRPr lang="fi-FI"/>
          </a:p>
        </p:txBody>
      </p:sp>
      <p:pic>
        <p:nvPicPr>
          <p:cNvPr id="10" name="Kuva 10">
            <a:extLst>
              <a:ext uri="{FF2B5EF4-FFF2-40B4-BE49-F238E27FC236}">
                <a16:creationId xmlns:a16="http://schemas.microsoft.com/office/drawing/2014/main" id="{AE933764-08E8-43E9-BCD7-319A1E3DC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658" y="3123834"/>
            <a:ext cx="1260683" cy="230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9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i 7">
            <a:extLst>
              <a:ext uri="{FF2B5EF4-FFF2-40B4-BE49-F238E27FC236}">
                <a16:creationId xmlns:a16="http://schemas.microsoft.com/office/drawing/2014/main" id="{21EE0CDC-470F-4003-9E9E-3B7939B9A408}"/>
              </a:ext>
            </a:extLst>
          </p:cNvPr>
          <p:cNvSpPr/>
          <p:nvPr/>
        </p:nvSpPr>
        <p:spPr>
          <a:xfrm>
            <a:off x="4441372" y="1511300"/>
            <a:ext cx="4460966" cy="423545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2000" b="1"/>
              <a:t>Vertaisvalmentaja toimii  monissa eri työryhmissä ja tiimeissä. </a:t>
            </a:r>
          </a:p>
          <a:p>
            <a:pPr algn="ctr"/>
            <a:endParaRPr lang="fi-FI" sz="2000" b="1"/>
          </a:p>
          <a:p>
            <a:pPr algn="ctr"/>
            <a:r>
              <a:rPr lang="fi-FI" sz="2000" b="1"/>
              <a:t>Tämä ylläpitää sisäistä yhteistyötä ja viestintää.</a:t>
            </a:r>
          </a:p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90FDA1B-A794-4709-BC25-F72F18876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1" y="84258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i-FI"/>
              <a:t>Vertaisvalmentajan </a:t>
            </a:r>
            <a:br>
              <a:rPr lang="fi-FI"/>
            </a:br>
            <a:r>
              <a:rPr lang="fi-FI"/>
              <a:t>sisäinen verkosto</a:t>
            </a:r>
            <a:br>
              <a:rPr lang="fi-FI"/>
            </a:b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62F5A17-4E80-4A71-B5CC-DC9D15052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3D77-BBC2-4D3F-B5FD-19409671B9E6}" type="datetime1">
              <a:rPr lang="fi-FI" smtClean="0"/>
              <a:t>6.6.2022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FD3C7BA-261F-41A3-A00A-A65279D7F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D8AFE41-E7F3-498C-BBCF-D26DC241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11</a:t>
            </a:fld>
            <a:endParaRPr lang="fi-FI"/>
          </a:p>
        </p:txBody>
      </p:sp>
      <p:graphicFrame>
        <p:nvGraphicFramePr>
          <p:cNvPr id="6" name="Kaaviokuva 546">
            <a:extLst>
              <a:ext uri="{FF2B5EF4-FFF2-40B4-BE49-F238E27FC236}">
                <a16:creationId xmlns:a16="http://schemas.microsoft.com/office/drawing/2014/main" id="{C353486D-99CF-4D28-87B9-AE6196BD4E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7071879"/>
              </p:ext>
            </p:extLst>
          </p:nvPr>
        </p:nvGraphicFramePr>
        <p:xfrm>
          <a:off x="1230085" y="558310"/>
          <a:ext cx="10642600" cy="6159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483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6EA24-F00F-4577-85F5-46A16F5A1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109"/>
            <a:ext cx="10515600" cy="1325563"/>
          </a:xfrm>
        </p:spPr>
        <p:txBody>
          <a:bodyPr>
            <a:normAutofit/>
          </a:bodyPr>
          <a:lstStyle/>
          <a:p>
            <a:r>
              <a:rPr lang="fi-FI">
                <a:ea typeface="+mj-lt"/>
                <a:cs typeface="+mj-lt"/>
              </a:rPr>
              <a:t>Vertaisvalmennusta tarvitaan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541D8-1BE9-47E0-8AE6-7BBC94EBB6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endParaRPr lang="fi-FI"/>
          </a:p>
          <a:p>
            <a:pPr>
              <a:buNone/>
            </a:pPr>
            <a:endParaRPr lang="fi-FI">
              <a:ea typeface="+mn-lt"/>
              <a:cs typeface="+mn-lt"/>
            </a:endParaRPr>
          </a:p>
          <a:p>
            <a:pPr>
              <a:buNone/>
            </a:pPr>
            <a:endParaRPr lang="fi-FI"/>
          </a:p>
          <a:p>
            <a:pPr>
              <a:buNone/>
            </a:pPr>
            <a:endParaRPr lang="fi-FI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CA3D5-D140-4995-B659-7FBD44235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C3B0-ADF5-4FB0-B634-F0F726399B28}" type="datetime1">
              <a:rPr lang="fi-FI" smtClean="0"/>
              <a:t>6.6.2022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BB757-BBC2-49E5-B877-C743A0BA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543E4-E3D7-491D-BAA2-B011D807B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12</a:t>
            </a:fld>
            <a:endParaRPr lang="fi-FI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331BF9-273B-4961-AB85-0C3E043FEBD5}"/>
              </a:ext>
            </a:extLst>
          </p:cNvPr>
          <p:cNvSpPr txBox="1"/>
          <p:nvPr/>
        </p:nvSpPr>
        <p:spPr>
          <a:xfrm>
            <a:off x="1000929" y="1893113"/>
            <a:ext cx="8556728" cy="47920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i-FI" b="1"/>
              <a:t>Tyypillisiä vertaisvalmennuksen tilanteita, joissa vertaisvalmennusta hyödynnetään:</a:t>
            </a:r>
            <a:br>
              <a:rPr lang="fi-FI"/>
            </a:br>
            <a:endParaRPr lang="fi-FI" sz="200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i-FI" sz="2000"/>
              <a:t>Henkilökohtaistamisen ja työelämäyhteistyön käytännöt ja merkitys</a:t>
            </a:r>
            <a:endParaRPr lang="en-US" sz="200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i-FI" sz="2000">
                <a:ea typeface="+mn-lt"/>
                <a:cs typeface="+mn-lt"/>
              </a:rPr>
              <a:t>Erityisen tuen kysymykset 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i-FI" sz="2000">
                <a:ea typeface="+mn-lt"/>
                <a:cs typeface="+mn-lt"/>
              </a:rPr>
              <a:t>Opiskelijahallintojärjestelmiin liittyvät käytännöt </a:t>
            </a:r>
            <a:endParaRPr lang="fi-FI" sz="200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i-FI" sz="2000"/>
              <a:t>Toimintatapojen yhteisöllinen käsittely</a:t>
            </a:r>
            <a:endParaRPr lang="en-US" sz="200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i-FI" sz="2000"/>
              <a:t>Uusien opettajien perehdytys</a:t>
            </a:r>
            <a:endParaRPr lang="en-US" sz="200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i-FI" sz="2000">
                <a:ea typeface="+mn-lt"/>
                <a:cs typeface="+mn-lt"/>
              </a:rPr>
              <a:t>Muutosten ennakointi </a:t>
            </a:r>
            <a:endParaRPr lang="fi-FI" sz="2000">
              <a:solidFill>
                <a:srgbClr val="000000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i-FI" sz="2000">
                <a:ea typeface="+mn-lt"/>
                <a:cs typeface="+mn-lt"/>
              </a:rPr>
              <a:t>Työelämäpalautteen käsittely ja hyödyntäminen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i-FI" sz="2000">
                <a:solidFill>
                  <a:srgbClr val="000000"/>
                </a:solidFill>
              </a:rPr>
              <a:t>Toimiminen yhdessä esimiesten kanssa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fi-FI">
              <a:solidFill>
                <a:srgbClr val="000000"/>
              </a:solidFill>
            </a:endParaRPr>
          </a:p>
          <a:p>
            <a:endParaRPr lang="en-US">
              <a:solidFill>
                <a:srgbClr val="FF0000"/>
              </a:solidFill>
            </a:endParaRPr>
          </a:p>
          <a:p>
            <a:endParaRPr lang="en-US"/>
          </a:p>
        </p:txBody>
      </p:sp>
      <p:pic>
        <p:nvPicPr>
          <p:cNvPr id="9" name="Kuva 8" descr="Kokous">
            <a:extLst>
              <a:ext uri="{FF2B5EF4-FFF2-40B4-BE49-F238E27FC236}">
                <a16:creationId xmlns:a16="http://schemas.microsoft.com/office/drawing/2014/main" id="{28DA0F45-8C51-419C-84F7-6ABF6863F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8552" y="2506663"/>
            <a:ext cx="4554746" cy="45149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567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: Vastakkaiset kulmat pyöristetty 13">
            <a:extLst>
              <a:ext uri="{FF2B5EF4-FFF2-40B4-BE49-F238E27FC236}">
                <a16:creationId xmlns:a16="http://schemas.microsoft.com/office/drawing/2014/main" id="{08089C42-9DBE-135E-C6A4-ADADCFAE88DC}"/>
              </a:ext>
            </a:extLst>
          </p:cNvPr>
          <p:cNvSpPr/>
          <p:nvPr/>
        </p:nvSpPr>
        <p:spPr>
          <a:xfrm>
            <a:off x="6457187" y="1825624"/>
            <a:ext cx="5548546" cy="4351338"/>
          </a:xfrm>
          <a:prstGeom prst="round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56EA24-F00F-4577-85F5-46A16F5A1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fi-FI">
                <a:solidFill>
                  <a:schemeClr val="bg1"/>
                </a:solidFill>
                <a:ea typeface="+mj-lt"/>
                <a:cs typeface="+mj-lt"/>
              </a:rPr>
              <a:t>Vertaisvalmentajan rooleja ja tehtäviä</a:t>
            </a:r>
            <a:endParaRPr lang="en-US">
              <a:solidFill>
                <a:schemeClr val="bg1"/>
              </a:solidFill>
              <a:ea typeface="+mj-lt"/>
              <a:cs typeface="+mj-lt"/>
            </a:endParaRPr>
          </a:p>
          <a:p>
            <a:r>
              <a:rPr lang="en-US" err="1"/>
              <a:t>Vertaisvalmentajat</a:t>
            </a:r>
            <a:r>
              <a:rPr lang="en-US"/>
              <a:t> </a:t>
            </a:r>
            <a:r>
              <a:rPr lang="en-US" err="1"/>
              <a:t>tiiminä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541D8-1BE9-47E0-8AE6-7BBC94EBB6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endParaRPr lang="fi-FI"/>
          </a:p>
          <a:p>
            <a:pPr>
              <a:buNone/>
            </a:pPr>
            <a:endParaRPr lang="fi-FI">
              <a:ea typeface="+mn-lt"/>
              <a:cs typeface="+mn-lt"/>
            </a:endParaRPr>
          </a:p>
          <a:p>
            <a:pPr>
              <a:buNone/>
            </a:pPr>
            <a:endParaRPr lang="fi-FI"/>
          </a:p>
          <a:p>
            <a:pPr>
              <a:buNone/>
            </a:pPr>
            <a:endParaRPr lang="fi-FI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CA3D5-D140-4995-B659-7FBD44235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C3B0-ADF5-4FB0-B634-F0F726399B28}" type="datetime1">
              <a:rPr lang="fi-FI" smtClean="0"/>
              <a:t>6.6.2022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BB757-BBC2-49E5-B877-C743A0BA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543E4-E3D7-491D-BAA2-B011D807B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13</a:t>
            </a:fld>
            <a:endParaRPr lang="fi-FI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331BF9-273B-4961-AB85-0C3E043FEBD5}"/>
              </a:ext>
            </a:extLst>
          </p:cNvPr>
          <p:cNvSpPr txBox="1"/>
          <p:nvPr/>
        </p:nvSpPr>
        <p:spPr>
          <a:xfrm>
            <a:off x="883524" y="1825625"/>
            <a:ext cx="5593476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/>
              <a:t>Vertaisvalmentajat </a:t>
            </a:r>
            <a:r>
              <a:rPr lang="fi-FI" b="1"/>
              <a:t>toimivat tiiminä </a:t>
            </a:r>
            <a:r>
              <a:rPr lang="fi-FI"/>
              <a:t>​</a:t>
            </a:r>
            <a:br>
              <a:rPr lang="fi-FI"/>
            </a:br>
            <a:r>
              <a:rPr lang="fi-FI"/>
              <a:t>yhdistäen ja jakaen osaamistaan. ​</a:t>
            </a:r>
          </a:p>
          <a:p>
            <a:pPr fontAlgn="base"/>
            <a:endParaRPr lang="fi-FI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/>
              <a:t>He jakavat </a:t>
            </a:r>
            <a:r>
              <a:rPr lang="fi-FI" b="1"/>
              <a:t>yhteisen näkemyksen</a:t>
            </a:r>
            <a:r>
              <a:rPr lang="fi-FI"/>
              <a:t>​ arjen laadusta</a:t>
            </a:r>
            <a:br>
              <a:rPr lang="fi-FI"/>
            </a:br>
            <a:r>
              <a:rPr lang="fi-FI"/>
              <a:t> perustuen lainsäädäntöön, laatukriteereihin </a:t>
            </a:r>
            <a:br>
              <a:rPr lang="fi-FI"/>
            </a:br>
            <a:r>
              <a:rPr lang="fi-FI"/>
              <a:t>ja oppilaitoksen toimintaohjeisiin.​</a:t>
            </a:r>
          </a:p>
          <a:p>
            <a:pPr fontAlgn="base"/>
            <a:endParaRPr lang="fi-FI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/>
              <a:t>He suunnittelevat, kehittävät ​</a:t>
            </a:r>
            <a:br>
              <a:rPr lang="fi-FI"/>
            </a:br>
            <a:r>
              <a:rPr lang="fi-FI"/>
              <a:t>ja  arvioivat toimintaa</a:t>
            </a:r>
            <a:r>
              <a:rPr lang="fi-FI" b="1"/>
              <a:t> yhdessä.​</a:t>
            </a:r>
            <a:br>
              <a:rPr lang="fi-FI" b="1"/>
            </a:br>
            <a:r>
              <a:rPr lang="fi-FI"/>
              <a:t>​</a:t>
            </a:r>
            <a:br>
              <a:rPr lang="fi-FI"/>
            </a:br>
            <a:r>
              <a:rPr lang="fi-FI"/>
              <a:t>Vertaisvalmentajilla on  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/>
              <a:t>yhteinen tavoite sekä </a:t>
            </a:r>
            <a:r>
              <a:rPr lang="en-US"/>
              <a:t>​</a:t>
            </a:r>
            <a:br>
              <a:rPr lang="en-US"/>
            </a:br>
            <a:r>
              <a:rPr lang="fi-FI" b="1"/>
              <a:t>johdon tuki </a:t>
            </a:r>
            <a:r>
              <a:rPr lang="fi-FI"/>
              <a:t>työlleen.</a:t>
            </a:r>
            <a:endParaRPr lang="en-US"/>
          </a:p>
          <a:p>
            <a:endParaRPr lang="fi-FI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0023805-008C-DB4A-0C40-0B6322045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46708" y="2109807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fontAlgn="base">
              <a:buNone/>
            </a:pPr>
            <a:r>
              <a:rPr lang="en-US" sz="1800" err="1">
                <a:solidFill>
                  <a:schemeClr val="bg1"/>
                </a:solidFill>
              </a:rPr>
              <a:t>Onnistumme</a:t>
            </a:r>
            <a:r>
              <a:rPr lang="en-US" sz="1800">
                <a:solidFill>
                  <a:schemeClr val="bg1"/>
                </a:solidFill>
              </a:rPr>
              <a:t> ja </a:t>
            </a:r>
            <a:r>
              <a:rPr lang="en-US" sz="1800" err="1">
                <a:solidFill>
                  <a:schemeClr val="bg1"/>
                </a:solidFill>
              </a:rPr>
              <a:t>kehitymme</a:t>
            </a:r>
            <a:r>
              <a:rPr lang="en-US" sz="1800">
                <a:solidFill>
                  <a:schemeClr val="bg1"/>
                </a:solidFill>
              </a:rPr>
              <a:t> </a:t>
            </a:r>
            <a:r>
              <a:rPr lang="en-US" sz="1800" err="1">
                <a:solidFill>
                  <a:schemeClr val="bg1"/>
                </a:solidFill>
              </a:rPr>
              <a:t>tiiminä</a:t>
            </a:r>
            <a:r>
              <a:rPr lang="en-US" sz="1800">
                <a:solidFill>
                  <a:schemeClr val="bg1"/>
                </a:solidFill>
              </a:rPr>
              <a:t>, </a:t>
            </a:r>
            <a:r>
              <a:rPr lang="en-US" sz="1800" err="1">
                <a:solidFill>
                  <a:schemeClr val="bg1"/>
                </a:solidFill>
              </a:rPr>
              <a:t>kun</a:t>
            </a:r>
            <a:r>
              <a:rPr lang="en-US" sz="1800">
                <a:solidFill>
                  <a:schemeClr val="bg1"/>
                </a:solidFill>
              </a:rPr>
              <a:t> </a:t>
            </a:r>
            <a:r>
              <a:rPr lang="fi-FI" sz="1800">
                <a:solidFill>
                  <a:schemeClr val="bg1"/>
                </a:solidFill>
              </a:rPr>
              <a:t>​</a:t>
            </a:r>
            <a:br>
              <a:rPr lang="fi-FI" sz="1800">
                <a:solidFill>
                  <a:schemeClr val="bg1"/>
                </a:solidFill>
              </a:rPr>
            </a:br>
            <a:endParaRPr lang="fi-FI" sz="1800">
              <a:solidFill>
                <a:schemeClr val="bg1"/>
              </a:solidFill>
            </a:endParaRPr>
          </a:p>
          <a:p>
            <a:pPr fontAlgn="base">
              <a:buClr>
                <a:schemeClr val="bg1"/>
              </a:buClr>
            </a:pPr>
            <a:r>
              <a:rPr lang="en-US" sz="1800" err="1">
                <a:solidFill>
                  <a:schemeClr val="bg1"/>
                </a:solidFill>
              </a:rPr>
              <a:t>Huolehdimme</a:t>
            </a:r>
            <a:r>
              <a:rPr lang="en-US" sz="1800">
                <a:solidFill>
                  <a:schemeClr val="bg1"/>
                </a:solidFill>
              </a:rPr>
              <a:t> </a:t>
            </a:r>
            <a:r>
              <a:rPr lang="en-US" sz="1800" err="1">
                <a:solidFill>
                  <a:schemeClr val="bg1"/>
                </a:solidFill>
              </a:rPr>
              <a:t>tiiminä</a:t>
            </a:r>
            <a:r>
              <a:rPr lang="en-US" sz="1800">
                <a:solidFill>
                  <a:schemeClr val="bg1"/>
                </a:solidFill>
              </a:rPr>
              <a:t> </a:t>
            </a:r>
            <a:r>
              <a:rPr lang="en-US" sz="1800" err="1">
                <a:solidFill>
                  <a:schemeClr val="bg1"/>
                </a:solidFill>
              </a:rPr>
              <a:t>dialogista</a:t>
            </a:r>
            <a:r>
              <a:rPr lang="en-US" sz="1800">
                <a:solidFill>
                  <a:schemeClr val="bg1"/>
                </a:solidFill>
              </a:rPr>
              <a:t> ​</a:t>
            </a:r>
          </a:p>
          <a:p>
            <a:pPr fontAlgn="base">
              <a:buClr>
                <a:schemeClr val="bg1"/>
              </a:buClr>
            </a:pPr>
            <a:r>
              <a:rPr lang="en-US" sz="1800" err="1">
                <a:solidFill>
                  <a:schemeClr val="bg1"/>
                </a:solidFill>
              </a:rPr>
              <a:t>Asetamme</a:t>
            </a:r>
            <a:r>
              <a:rPr lang="en-US" sz="1800">
                <a:solidFill>
                  <a:schemeClr val="bg1"/>
                </a:solidFill>
              </a:rPr>
              <a:t> </a:t>
            </a:r>
            <a:r>
              <a:rPr lang="en-US" sz="1800" err="1">
                <a:solidFill>
                  <a:schemeClr val="bg1"/>
                </a:solidFill>
              </a:rPr>
              <a:t>tavoitteet</a:t>
            </a:r>
            <a:r>
              <a:rPr lang="en-US" sz="1800">
                <a:solidFill>
                  <a:schemeClr val="bg1"/>
                </a:solidFill>
              </a:rPr>
              <a:t> </a:t>
            </a:r>
            <a:r>
              <a:rPr lang="en-US" sz="1800" err="1">
                <a:solidFill>
                  <a:schemeClr val="bg1"/>
                </a:solidFill>
              </a:rPr>
              <a:t>tiimille</a:t>
            </a:r>
            <a:r>
              <a:rPr lang="en-US" sz="1800">
                <a:solidFill>
                  <a:schemeClr val="bg1"/>
                </a:solidFill>
              </a:rPr>
              <a:t> ja </a:t>
            </a:r>
            <a:r>
              <a:rPr lang="en-US" sz="1800" err="1">
                <a:solidFill>
                  <a:schemeClr val="bg1"/>
                </a:solidFill>
              </a:rPr>
              <a:t>itsellemme</a:t>
            </a:r>
            <a:r>
              <a:rPr lang="en-US" sz="1800">
                <a:solidFill>
                  <a:schemeClr val="bg1"/>
                </a:solidFill>
              </a:rPr>
              <a:t> </a:t>
            </a:r>
            <a:r>
              <a:rPr lang="fi-FI" sz="1800">
                <a:solidFill>
                  <a:schemeClr val="bg1"/>
                </a:solidFill>
              </a:rPr>
              <a:t>​</a:t>
            </a:r>
            <a:br>
              <a:rPr lang="fi-FI" sz="1800"/>
            </a:br>
            <a:r>
              <a:rPr lang="en-US" sz="1800" err="1">
                <a:solidFill>
                  <a:schemeClr val="bg1"/>
                </a:solidFill>
              </a:rPr>
              <a:t>vertaisvalmennuksessa</a:t>
            </a:r>
            <a:r>
              <a:rPr lang="en-US" sz="1800">
                <a:solidFill>
                  <a:schemeClr val="bg1"/>
                </a:solidFill>
              </a:rPr>
              <a:t> </a:t>
            </a:r>
            <a:r>
              <a:rPr lang="en-US" sz="1800" err="1">
                <a:solidFill>
                  <a:schemeClr val="bg1"/>
                </a:solidFill>
              </a:rPr>
              <a:t>kehittymiselle</a:t>
            </a:r>
            <a:r>
              <a:rPr lang="fi-FI" sz="1800">
                <a:solidFill>
                  <a:schemeClr val="bg1"/>
                </a:solidFill>
              </a:rPr>
              <a:t>​</a:t>
            </a:r>
          </a:p>
          <a:p>
            <a:pPr fontAlgn="base">
              <a:buClr>
                <a:schemeClr val="bg1"/>
              </a:buClr>
            </a:pPr>
            <a:r>
              <a:rPr lang="en-US" sz="1800" err="1">
                <a:solidFill>
                  <a:schemeClr val="bg1"/>
                </a:solidFill>
              </a:rPr>
              <a:t>Teemme</a:t>
            </a:r>
            <a:r>
              <a:rPr lang="en-US" sz="1800">
                <a:solidFill>
                  <a:schemeClr val="bg1"/>
                </a:solidFill>
              </a:rPr>
              <a:t> </a:t>
            </a:r>
            <a:r>
              <a:rPr lang="en-US" sz="1800" err="1">
                <a:solidFill>
                  <a:schemeClr val="bg1"/>
                </a:solidFill>
              </a:rPr>
              <a:t>yhteiset</a:t>
            </a:r>
            <a:r>
              <a:rPr lang="en-US" sz="1800">
                <a:solidFill>
                  <a:schemeClr val="bg1"/>
                </a:solidFill>
              </a:rPr>
              <a:t> </a:t>
            </a:r>
            <a:r>
              <a:rPr lang="en-US" sz="1800" err="1">
                <a:solidFill>
                  <a:schemeClr val="bg1"/>
                </a:solidFill>
              </a:rPr>
              <a:t>suunnitelmat</a:t>
            </a:r>
            <a:r>
              <a:rPr lang="en-US" sz="1800">
                <a:solidFill>
                  <a:schemeClr val="bg1"/>
                </a:solidFill>
              </a:rPr>
              <a:t> </a:t>
            </a:r>
            <a:r>
              <a:rPr lang="en-US" sz="1800" err="1">
                <a:solidFill>
                  <a:schemeClr val="bg1"/>
                </a:solidFill>
              </a:rPr>
              <a:t>tavoitteiden</a:t>
            </a:r>
            <a:r>
              <a:rPr lang="en-US" sz="1800">
                <a:solidFill>
                  <a:schemeClr val="bg1"/>
                </a:solidFill>
              </a:rPr>
              <a:t> </a:t>
            </a:r>
            <a:br>
              <a:rPr lang="en-US" sz="1800"/>
            </a:br>
            <a:r>
              <a:rPr lang="en-US" sz="1800" err="1">
                <a:solidFill>
                  <a:schemeClr val="bg1"/>
                </a:solidFill>
              </a:rPr>
              <a:t>saavuttamiseksi</a:t>
            </a:r>
            <a:r>
              <a:rPr lang="fi-FI" sz="1800">
                <a:solidFill>
                  <a:schemeClr val="bg1"/>
                </a:solidFill>
              </a:rPr>
              <a:t>​</a:t>
            </a:r>
          </a:p>
          <a:p>
            <a:pPr fontAlgn="base">
              <a:buClr>
                <a:schemeClr val="bg1"/>
              </a:buClr>
            </a:pPr>
            <a:r>
              <a:rPr lang="en-US" sz="1800">
                <a:solidFill>
                  <a:schemeClr val="bg1"/>
                </a:solidFill>
              </a:rPr>
              <a:t>Arvioimme tiimin ja omaa ​</a:t>
            </a:r>
            <a:br>
              <a:rPr lang="en-US" sz="1800"/>
            </a:br>
            <a:r>
              <a:rPr lang="en-US" sz="1800">
                <a:solidFill>
                  <a:schemeClr val="bg1"/>
                </a:solidFill>
              </a:rPr>
              <a:t>toimintaamme säännöllisesti​</a:t>
            </a:r>
          </a:p>
          <a:p>
            <a:pPr fontAlgn="base">
              <a:buClr>
                <a:schemeClr val="bg1"/>
              </a:buClr>
            </a:pPr>
            <a:r>
              <a:rPr lang="en-US" sz="1800">
                <a:solidFill>
                  <a:schemeClr val="bg1"/>
                </a:solidFill>
              </a:rPr>
              <a:t>Pyydämme palautetta ja kehitämme toimintaa </a:t>
            </a:r>
            <a:br>
              <a:rPr lang="en-US" sz="1800"/>
            </a:br>
            <a:r>
              <a:rPr lang="en-US" sz="1800">
                <a:solidFill>
                  <a:schemeClr val="bg1"/>
                </a:solidFill>
              </a:rPr>
              <a:t>niiden </a:t>
            </a:r>
            <a:r>
              <a:rPr lang="en-US" sz="1800" err="1">
                <a:solidFill>
                  <a:schemeClr val="bg1"/>
                </a:solidFill>
              </a:rPr>
              <a:t>mukaan</a:t>
            </a:r>
            <a:r>
              <a:rPr lang="en-US" sz="1800">
                <a:solidFill>
                  <a:schemeClr val="bg1"/>
                </a:solidFill>
              </a:rPr>
              <a:t>. </a:t>
            </a:r>
            <a:endParaRPr lang="fi-FI" sz="1800">
              <a:solidFill>
                <a:schemeClr val="bg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Font typeface="Arial,Sans-Serif" panose="020B0604020202020204" pitchFamily="34" charset="0"/>
            </a:pPr>
            <a:endParaRPr lang="fi-FI" sz="2000">
              <a:solidFill>
                <a:schemeClr val="bg1"/>
              </a:solidFill>
              <a:ea typeface="+mn-lt"/>
              <a:cs typeface="+mn-lt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Font typeface="Arial,Sans-Serif" panose="020B0604020202020204" pitchFamily="34" charset="0"/>
            </a:pPr>
            <a:endParaRPr lang="fi-FI" sz="2000">
              <a:solidFill>
                <a:srgbClr val="FF0000"/>
              </a:solidFill>
            </a:endParaRPr>
          </a:p>
        </p:txBody>
      </p:sp>
      <p:pic>
        <p:nvPicPr>
          <p:cNvPr id="11" name="Kuva 10" descr="Ryhmäideointi">
            <a:extLst>
              <a:ext uri="{FF2B5EF4-FFF2-40B4-BE49-F238E27FC236}">
                <a16:creationId xmlns:a16="http://schemas.microsoft.com/office/drawing/2014/main" id="{9DD01222-4CDE-42EF-A44D-55A411F0F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75592" y="4335942"/>
            <a:ext cx="2020408" cy="202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7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969BBF-2E9B-433B-A886-544DFEA1A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8981"/>
            <a:ext cx="12102708" cy="739132"/>
          </a:xfrm>
        </p:spPr>
        <p:txBody>
          <a:bodyPr>
            <a:normAutofit fontScale="90000"/>
          </a:bodyPr>
          <a:lstStyle/>
          <a:p>
            <a:pPr algn="ctr"/>
            <a:r>
              <a:rPr lang="fi-FI"/>
              <a:t> </a:t>
            </a:r>
            <a:r>
              <a:rPr lang="en-US" err="1"/>
              <a:t>Yhteiset</a:t>
            </a:r>
            <a:r>
              <a:rPr lang="en-US"/>
              <a:t> </a:t>
            </a:r>
            <a:r>
              <a:rPr lang="en-US" err="1"/>
              <a:t>tavoitteet</a:t>
            </a:r>
            <a:r>
              <a:rPr lang="en-US"/>
              <a:t> ja </a:t>
            </a:r>
            <a:r>
              <a:rPr lang="en-US" err="1"/>
              <a:t>osaamisen</a:t>
            </a:r>
            <a:r>
              <a:rPr lang="en-US"/>
              <a:t> varmistaminen</a:t>
            </a:r>
            <a:br>
              <a:rPr lang="en-US"/>
            </a:br>
            <a:r>
              <a:rPr lang="en-US"/>
              <a:t>laatukriteeristön </a:t>
            </a:r>
            <a:r>
              <a:rPr lang="en-US" err="1"/>
              <a:t>avulla</a:t>
            </a:r>
            <a:endParaRPr lang="fi-FI" err="1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476E508-8B25-4478-935E-8C02F06A6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C3B0-ADF5-4FB0-B634-F0F726399B28}" type="datetime1">
              <a:rPr lang="fi-FI" smtClean="0"/>
              <a:t>6.6.2022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CB6DAD-9BD2-4586-9140-E6BC4BC47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E05734-5501-469E-BF18-378D404CA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2685" y="6328350"/>
            <a:ext cx="2743200" cy="365125"/>
          </a:xfrm>
        </p:spPr>
        <p:txBody>
          <a:bodyPr/>
          <a:lstStyle/>
          <a:p>
            <a:fld id="{A2B183F7-DA28-4A9B-83C3-319E9ABEFFCE}" type="slidenum">
              <a:rPr lang="fi-FI" dirty="0" smtClean="0"/>
              <a:t>14</a:t>
            </a:fld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AF17E7E-FB90-4257-88C8-2C6A6FB49548}"/>
              </a:ext>
            </a:extLst>
          </p:cNvPr>
          <p:cNvSpPr/>
          <p:nvPr/>
        </p:nvSpPr>
        <p:spPr>
          <a:xfrm>
            <a:off x="5400600" y="2051220"/>
            <a:ext cx="2001211" cy="2102628"/>
          </a:xfrm>
          <a:prstGeom prst="ellipse">
            <a:avLst/>
          </a:prstGeom>
          <a:solidFill>
            <a:srgbClr val="889F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4106D03B-7AD3-44E5-ABD2-57A5E60CF5AC}"/>
              </a:ext>
            </a:extLst>
          </p:cNvPr>
          <p:cNvSpPr/>
          <p:nvPr/>
        </p:nvSpPr>
        <p:spPr>
          <a:xfrm>
            <a:off x="4010547" y="2048039"/>
            <a:ext cx="2001211" cy="2102628"/>
          </a:xfrm>
          <a:prstGeom prst="ellipse">
            <a:avLst/>
          </a:prstGeom>
          <a:solidFill>
            <a:srgbClr val="4472C4">
              <a:alpha val="49804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B6A33C41-8E09-4B21-8BF3-F30027D85CBD}"/>
              </a:ext>
            </a:extLst>
          </p:cNvPr>
          <p:cNvSpPr/>
          <p:nvPr/>
        </p:nvSpPr>
        <p:spPr>
          <a:xfrm>
            <a:off x="3581400" y="3305713"/>
            <a:ext cx="2001211" cy="2102628"/>
          </a:xfrm>
          <a:prstGeom prst="ellipse">
            <a:avLst/>
          </a:prstGeom>
          <a:solidFill>
            <a:srgbClr val="4472C4">
              <a:alpha val="50196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2DEF9152-7DF7-4470-8CCF-02958F183B6D}"/>
              </a:ext>
            </a:extLst>
          </p:cNvPr>
          <p:cNvSpPr/>
          <p:nvPr/>
        </p:nvSpPr>
        <p:spPr>
          <a:xfrm>
            <a:off x="4638153" y="4214585"/>
            <a:ext cx="2001211" cy="2102628"/>
          </a:xfrm>
          <a:prstGeom prst="ellipse">
            <a:avLst/>
          </a:prstGeom>
          <a:solidFill>
            <a:srgbClr val="4472C4">
              <a:alpha val="50196"/>
            </a:srgbClr>
          </a:solidFill>
          <a:ln>
            <a:solidFill>
              <a:srgbClr val="A2B9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7FA3B9C-7AE4-4507-A615-687E75A0E21B}"/>
              </a:ext>
            </a:extLst>
          </p:cNvPr>
          <p:cNvSpPr/>
          <p:nvPr/>
        </p:nvSpPr>
        <p:spPr>
          <a:xfrm>
            <a:off x="5838096" y="3305713"/>
            <a:ext cx="2001211" cy="2102628"/>
          </a:xfrm>
          <a:prstGeom prst="ellipse">
            <a:avLst/>
          </a:prstGeom>
          <a:solidFill>
            <a:srgbClr val="4472C4">
              <a:alpha val="50196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26" name="Picture 2" descr="Sydän">
            <a:extLst>
              <a:ext uri="{FF2B5EF4-FFF2-40B4-BE49-F238E27FC236}">
                <a16:creationId xmlns:a16="http://schemas.microsoft.com/office/drawing/2014/main" id="{48AFC2FF-BD94-4220-B046-9DB7CD5A6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366" y="4168453"/>
            <a:ext cx="703092" cy="7030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ohdeyleisö">
            <a:extLst>
              <a:ext uri="{FF2B5EF4-FFF2-40B4-BE49-F238E27FC236}">
                <a16:creationId xmlns:a16="http://schemas.microsoft.com/office/drawing/2014/main" id="{FEF7FF0F-AB78-453E-8545-1390D5F79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922" y="4973817"/>
            <a:ext cx="853690" cy="8536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eskustele">
            <a:extLst>
              <a:ext uri="{FF2B5EF4-FFF2-40B4-BE49-F238E27FC236}">
                <a16:creationId xmlns:a16="http://schemas.microsoft.com/office/drawing/2014/main" id="{DB50B3E2-F4F0-40B7-80D7-C67C65084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244" y="2363425"/>
            <a:ext cx="810983" cy="8109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iiketoiminnan kehitys">
            <a:extLst>
              <a:ext uri="{FF2B5EF4-FFF2-40B4-BE49-F238E27FC236}">
                <a16:creationId xmlns:a16="http://schemas.microsoft.com/office/drawing/2014/main" id="{ACB2A5F7-8753-46F6-A50E-F8E8333F0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073" y="4133004"/>
            <a:ext cx="830203" cy="8302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Valmistujaislakki">
            <a:extLst>
              <a:ext uri="{FF2B5EF4-FFF2-40B4-BE49-F238E27FC236}">
                <a16:creationId xmlns:a16="http://schemas.microsoft.com/office/drawing/2014/main" id="{5ACF5356-67B4-4B9D-A3AD-A4C4DFD61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385" y="2302636"/>
            <a:ext cx="943461" cy="9434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uorakulmio 18">
            <a:extLst>
              <a:ext uri="{FF2B5EF4-FFF2-40B4-BE49-F238E27FC236}">
                <a16:creationId xmlns:a16="http://schemas.microsoft.com/office/drawing/2014/main" id="{DA3A9EB5-89A0-4574-8766-8574642A44A7}"/>
              </a:ext>
            </a:extLst>
          </p:cNvPr>
          <p:cNvSpPr/>
          <p:nvPr/>
        </p:nvSpPr>
        <p:spPr>
          <a:xfrm>
            <a:off x="8330311" y="4150667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/>
              <a:t> </a:t>
            </a:r>
          </a:p>
        </p:txBody>
      </p:sp>
      <p:sp>
        <p:nvSpPr>
          <p:cNvPr id="3" name="Kuvaselite: Viiva 2">
            <a:extLst>
              <a:ext uri="{FF2B5EF4-FFF2-40B4-BE49-F238E27FC236}">
                <a16:creationId xmlns:a16="http://schemas.microsoft.com/office/drawing/2014/main" id="{D68ABC17-FE37-4DC2-96A2-2A81687FCC14}"/>
              </a:ext>
            </a:extLst>
          </p:cNvPr>
          <p:cNvSpPr/>
          <p:nvPr/>
        </p:nvSpPr>
        <p:spPr>
          <a:xfrm>
            <a:off x="8451498" y="2391374"/>
            <a:ext cx="3263715" cy="812479"/>
          </a:xfrm>
          <a:prstGeom prst="borderCallout1">
            <a:avLst>
              <a:gd name="adj1" fmla="val 44255"/>
              <a:gd name="adj2" fmla="val -577"/>
              <a:gd name="adj3" fmla="val 46009"/>
              <a:gd name="adj4" fmla="val -3605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/>
              <a:t>1. HENKILÖKOHTAISTAMISEN DIALOGISUUS JA VAIKUTTAVUUS</a:t>
            </a:r>
          </a:p>
        </p:txBody>
      </p:sp>
      <p:sp>
        <p:nvSpPr>
          <p:cNvPr id="22" name="Kuvaselite: Viiva 21">
            <a:extLst>
              <a:ext uri="{FF2B5EF4-FFF2-40B4-BE49-F238E27FC236}">
                <a16:creationId xmlns:a16="http://schemas.microsoft.com/office/drawing/2014/main" id="{67BF0B64-FA7C-4C49-A987-AECC9732A2EB}"/>
              </a:ext>
            </a:extLst>
          </p:cNvPr>
          <p:cNvSpPr/>
          <p:nvPr/>
        </p:nvSpPr>
        <p:spPr>
          <a:xfrm>
            <a:off x="8330311" y="3851962"/>
            <a:ext cx="3361781" cy="696144"/>
          </a:xfrm>
          <a:prstGeom prst="borderCallout1">
            <a:avLst>
              <a:gd name="adj1" fmla="val 51907"/>
              <a:gd name="adj2" fmla="val -675"/>
              <a:gd name="adj3" fmla="val 54278"/>
              <a:gd name="adj4" fmla="val -2003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/>
              <a:t>2. OPISKELIJAN HYVINVOINTI JA OPISKELUILMAPIIRI</a:t>
            </a:r>
          </a:p>
        </p:txBody>
      </p:sp>
      <p:sp>
        <p:nvSpPr>
          <p:cNvPr id="23" name="Kuvaselite: Viiva 22">
            <a:extLst>
              <a:ext uri="{FF2B5EF4-FFF2-40B4-BE49-F238E27FC236}">
                <a16:creationId xmlns:a16="http://schemas.microsoft.com/office/drawing/2014/main" id="{19BEEDF4-74D6-44EB-9E76-DBBE75FAA879}"/>
              </a:ext>
            </a:extLst>
          </p:cNvPr>
          <p:cNvSpPr/>
          <p:nvPr/>
        </p:nvSpPr>
        <p:spPr>
          <a:xfrm>
            <a:off x="111470" y="5587825"/>
            <a:ext cx="3361781" cy="696144"/>
          </a:xfrm>
          <a:prstGeom prst="borderCallout1">
            <a:avLst>
              <a:gd name="adj1" fmla="val 35329"/>
              <a:gd name="adj2" fmla="val 99674"/>
              <a:gd name="adj3" fmla="val 33145"/>
              <a:gd name="adj4" fmla="val 13891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/>
              <a:t>3. TIEDOT JA TAIDOT HENKILÖKOHTAISTAMISESSA</a:t>
            </a:r>
          </a:p>
        </p:txBody>
      </p:sp>
      <p:sp>
        <p:nvSpPr>
          <p:cNvPr id="24" name="Kuvaselite: Viiva 23">
            <a:extLst>
              <a:ext uri="{FF2B5EF4-FFF2-40B4-BE49-F238E27FC236}">
                <a16:creationId xmlns:a16="http://schemas.microsoft.com/office/drawing/2014/main" id="{56AB31BB-F31F-49AB-8CFE-F23D1A2E5A14}"/>
              </a:ext>
            </a:extLst>
          </p:cNvPr>
          <p:cNvSpPr/>
          <p:nvPr/>
        </p:nvSpPr>
        <p:spPr>
          <a:xfrm>
            <a:off x="91876" y="3639189"/>
            <a:ext cx="3361781" cy="696144"/>
          </a:xfrm>
          <a:prstGeom prst="borderCallout1">
            <a:avLst>
              <a:gd name="adj1" fmla="val 44256"/>
              <a:gd name="adj2" fmla="val 99938"/>
              <a:gd name="adj3" fmla="val 42314"/>
              <a:gd name="adj4" fmla="val 10816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/>
              <a:t>4. OSAAMISEN HANKKIMINEN </a:t>
            </a:r>
          </a:p>
          <a:p>
            <a:r>
              <a:rPr lang="fi-FI"/>
              <a:t>TYÖPAIKALLA</a:t>
            </a:r>
            <a:r>
              <a:rPr lang="fi-FI" b="1">
                <a:solidFill>
                  <a:srgbClr val="FFFFFF"/>
                </a:solidFill>
              </a:rPr>
              <a:t> </a:t>
            </a:r>
            <a:endParaRPr lang="fi-FI"/>
          </a:p>
        </p:txBody>
      </p:sp>
      <p:sp>
        <p:nvSpPr>
          <p:cNvPr id="26" name="Kuvaselite: Viiva 25">
            <a:extLst>
              <a:ext uri="{FF2B5EF4-FFF2-40B4-BE49-F238E27FC236}">
                <a16:creationId xmlns:a16="http://schemas.microsoft.com/office/drawing/2014/main" id="{E1912F5E-45BC-4D14-8115-EBAAD25482DB}"/>
              </a:ext>
            </a:extLst>
          </p:cNvPr>
          <p:cNvSpPr/>
          <p:nvPr/>
        </p:nvSpPr>
        <p:spPr>
          <a:xfrm>
            <a:off x="210821" y="2039870"/>
            <a:ext cx="3361781" cy="696144"/>
          </a:xfrm>
          <a:prstGeom prst="borderCallout1">
            <a:avLst>
              <a:gd name="adj1" fmla="val 60470"/>
              <a:gd name="adj2" fmla="val 99350"/>
              <a:gd name="adj3" fmla="val 56388"/>
              <a:gd name="adj4" fmla="val 12856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/>
              <a:t>5. NÄYTTÖ JA </a:t>
            </a:r>
          </a:p>
          <a:p>
            <a:r>
              <a:rPr lang="fi-FI"/>
              <a:t>OSAAMISEN ARVIOINTI </a:t>
            </a:r>
            <a:r>
              <a:rPr lang="fi-FI" b="1">
                <a:solidFill>
                  <a:srgbClr val="FFFFFF"/>
                </a:solidFill>
              </a:rPr>
              <a:t> </a:t>
            </a:r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E5C9FB00-87FF-4387-80A7-39E7AF76866D}"/>
              </a:ext>
            </a:extLst>
          </p:cNvPr>
          <p:cNvSpPr/>
          <p:nvPr/>
        </p:nvSpPr>
        <p:spPr>
          <a:xfrm>
            <a:off x="5347092" y="3639189"/>
            <a:ext cx="748907" cy="794458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Kuvaselite: Viiva 24">
            <a:extLst>
              <a:ext uri="{FF2B5EF4-FFF2-40B4-BE49-F238E27FC236}">
                <a16:creationId xmlns:a16="http://schemas.microsoft.com/office/drawing/2014/main" id="{2B2774B6-5885-4A6C-AAD1-BCB646AE4D9B}"/>
              </a:ext>
            </a:extLst>
          </p:cNvPr>
          <p:cNvSpPr/>
          <p:nvPr/>
        </p:nvSpPr>
        <p:spPr>
          <a:xfrm>
            <a:off x="3710796" y="1221311"/>
            <a:ext cx="4257907" cy="723486"/>
          </a:xfrm>
          <a:prstGeom prst="borderCallout1">
            <a:avLst>
              <a:gd name="adj1" fmla="val 85746"/>
              <a:gd name="adj2" fmla="val 49891"/>
              <a:gd name="adj3" fmla="val 483003"/>
              <a:gd name="adj4" fmla="val 4953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i-FI" sz="2000" b="1"/>
          </a:p>
          <a:p>
            <a:pPr algn="ctr"/>
            <a:r>
              <a:rPr lang="fi-FI" sz="2000" b="1">
                <a:solidFill>
                  <a:schemeClr val="tx1"/>
                </a:solidFill>
              </a:rPr>
              <a:t>HENKILÖKOHTAISTAMINEN</a:t>
            </a:r>
            <a:br>
              <a:rPr lang="fi-FI" sz="2000" b="1"/>
            </a:br>
            <a:endParaRPr lang="fi-FI" sz="2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12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31B2BAB-8D16-4A14-A9DC-D5777E9C5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C3B0-ADF5-4FB0-B634-F0F726399B28}" type="datetime1">
              <a:rPr lang="fi-FI" smtClean="0"/>
              <a:t>6.6.2022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77B82E8-E264-4DE0-B35A-AEFE6A1D8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4061654-0CB7-4D8F-A9D3-F1F0BDE93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dirty="0" smtClean="0"/>
              <a:t>15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2B73872-F94F-4DAF-8E07-A199ABAF86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803" y="700300"/>
            <a:ext cx="1734393" cy="167658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5E5DB54-06E5-4F4D-B6E6-98AE36F617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066" y="2758865"/>
            <a:ext cx="4024333" cy="36512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03821D9-299E-49F1-B6F4-938E0738BE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543" y="3429000"/>
            <a:ext cx="3670958" cy="293676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E474C75A-C5ED-4F8F-BC7F-BF581993CE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120" y="3505975"/>
            <a:ext cx="3670959" cy="2936767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8B48ABAE-D485-4428-9D9A-172A9B27650A}"/>
              </a:ext>
            </a:extLst>
          </p:cNvPr>
          <p:cNvSpPr/>
          <p:nvPr/>
        </p:nvSpPr>
        <p:spPr>
          <a:xfrm>
            <a:off x="7942117" y="6352143"/>
            <a:ext cx="1595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 </a:t>
            </a:r>
            <a:r>
              <a:rPr lang="fi-FI" dirty="0">
                <a:hlinkClick r:id="rId6"/>
              </a:rPr>
              <a:t>CC BY-NC</a:t>
            </a:r>
            <a:r>
              <a:rPr lang="fi-FI" dirty="0">
                <a:hlinkClick r:id="rId6"/>
              </a:rPr>
              <a:t> 4.0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54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833EDB-71B6-3271-2EF3-C9A1DC0C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Tämän esityksen avulla tutustut</a:t>
            </a:r>
            <a:br>
              <a:rPr lang="fi-FI"/>
            </a:br>
            <a:br>
              <a:rPr lang="fi-FI"/>
            </a:br>
            <a:br>
              <a:rPr lang="fi-FI"/>
            </a:br>
            <a:br>
              <a:rPr lang="fi-FI"/>
            </a:br>
            <a:r>
              <a:rPr lang="fi-FI"/>
              <a:t>* vertaisvalmennuksen mahdollisuuksiin</a:t>
            </a:r>
            <a:br>
              <a:rPr lang="fi-FI"/>
            </a:br>
            <a:r>
              <a:rPr lang="fi-FI"/>
              <a:t>* rooliisi ja tehtävään vertaisvalmentajana</a:t>
            </a:r>
            <a:br>
              <a:rPr lang="fi-FI"/>
            </a:br>
            <a:r>
              <a:rPr lang="fi-FI"/>
              <a:t>* vertaisvalmennuksen toimintatapoihin</a:t>
            </a:r>
            <a:br>
              <a:rPr lang="fi-FI"/>
            </a:br>
            <a:br>
              <a:rPr lang="fi-FI"/>
            </a:br>
            <a:br>
              <a:rPr lang="fi-FI"/>
            </a:br>
            <a:br>
              <a:rPr lang="fi-FI"/>
            </a:br>
            <a:br>
              <a:rPr lang="fi-FI"/>
            </a:br>
            <a:endParaRPr lang="fi-FI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AB1E75E4-A1DF-405E-A771-557E70650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i-FI" b="1" dirty="0">
                <a:solidFill>
                  <a:schemeClr val="accent1">
                    <a:lumMod val="50000"/>
                  </a:schemeClr>
                </a:solidFill>
              </a:rPr>
              <a:t>Tämän esityksen avulla tutustut</a:t>
            </a:r>
            <a:br>
              <a:rPr lang="fi-FI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fi-FI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fi-FI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fi-FI" b="1" i="1" dirty="0">
                <a:solidFill>
                  <a:schemeClr val="tx2"/>
                </a:solidFill>
              </a:rPr>
              <a:t>* vertaisvalmennuksen mahdollisuuksiin</a:t>
            </a:r>
            <a:br>
              <a:rPr lang="fi-FI" b="1" i="1" dirty="0">
                <a:solidFill>
                  <a:schemeClr val="tx2"/>
                </a:solidFill>
              </a:rPr>
            </a:br>
            <a:r>
              <a:rPr lang="fi-FI" b="1" i="1" dirty="0">
                <a:solidFill>
                  <a:schemeClr val="tx2"/>
                </a:solidFill>
              </a:rPr>
              <a:t>* rooliisi ja tehtävään vertaisvalmentajana</a:t>
            </a:r>
            <a:br>
              <a:rPr lang="fi-FI" b="1" i="1" dirty="0">
                <a:solidFill>
                  <a:schemeClr val="tx2"/>
                </a:solidFill>
              </a:rPr>
            </a:br>
            <a:r>
              <a:rPr lang="fi-FI" b="1" i="1" dirty="0">
                <a:solidFill>
                  <a:schemeClr val="tx2"/>
                </a:solidFill>
                <a:ea typeface="+mj-lt"/>
                <a:cs typeface="+mj-lt"/>
              </a:rPr>
              <a:t>* vertaisvalmennuksen toimintatapoihin</a:t>
            </a:r>
            <a:br>
              <a:rPr lang="fi-FI" b="1" i="1" dirty="0">
                <a:solidFill>
                  <a:schemeClr val="tx2"/>
                </a:solidFill>
              </a:rPr>
            </a:br>
            <a:br>
              <a:rPr lang="fi-FI" b="1" i="1" dirty="0">
                <a:solidFill>
                  <a:schemeClr val="tx2"/>
                </a:solidFill>
              </a:rPr>
            </a:b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FC2B0B-774F-1179-E287-640F416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D3BA-2CC2-4E6C-96A1-9070962D1FBE}" type="datetime1">
              <a:rPr lang="fi-FI" smtClean="0"/>
              <a:pPr/>
              <a:t>6.6.2022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7E60AE0-7769-F6CF-9F7E-19A04E6B0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pPr/>
              <a:t>2</a:t>
            </a:fld>
            <a:endParaRPr lang="fi-FI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53FD1C93-1986-ACF9-C7DB-95F0E204D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684" y="4710113"/>
            <a:ext cx="20097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3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7F83AEB8-B9E7-44B6-F20D-54E0FC0F5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61825" y="3846708"/>
            <a:ext cx="4246588" cy="299645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A00C382-3005-B37B-AFE5-DE76D498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chemeClr val="bg1"/>
                </a:solidFill>
              </a:rPr>
              <a:t>Aloittava vertaisvalmentaja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8A389F-3267-EAD5-839F-467058CD3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2716" y="1535850"/>
            <a:ext cx="773974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CCCCCC"/>
              </a:buClr>
            </a:pPr>
            <a:endParaRPr lang="fi-FI"/>
          </a:p>
          <a:p>
            <a:pPr marL="457200" lvl="1" indent="0">
              <a:buClr>
                <a:srgbClr val="FFFFFF"/>
              </a:buClr>
              <a:buNone/>
            </a:pPr>
            <a:endParaRPr lang="fi-FI">
              <a:solidFill>
                <a:schemeClr val="bg1"/>
              </a:solidFill>
              <a:ea typeface="+mn-lt"/>
              <a:cs typeface="+mn-lt"/>
            </a:endParaRPr>
          </a:p>
          <a:p>
            <a:pPr lvl="1">
              <a:buClr>
                <a:srgbClr val="FFFFFF"/>
              </a:buClr>
            </a:pPr>
            <a:r>
              <a:rPr lang="fi-FI">
                <a:solidFill>
                  <a:schemeClr val="bg1"/>
                </a:solidFill>
                <a:ea typeface="+mn-lt"/>
                <a:cs typeface="+mn-lt"/>
              </a:rPr>
              <a:t>Vertaisoppimisen tavoitteet, mahdollisuudet ja hyödyt</a:t>
            </a:r>
          </a:p>
          <a:p>
            <a:pPr marL="457200" lvl="1" indent="0">
              <a:buClr>
                <a:srgbClr val="FFFFFF"/>
              </a:buClr>
              <a:buNone/>
            </a:pPr>
            <a:endParaRPr lang="fi-FI">
              <a:solidFill>
                <a:schemeClr val="bg1"/>
              </a:solidFill>
              <a:ea typeface="+mn-lt"/>
              <a:cs typeface="+mn-lt"/>
            </a:endParaRPr>
          </a:p>
          <a:p>
            <a:pPr lvl="1">
              <a:buClr>
                <a:srgbClr val="FFFFFF"/>
              </a:buClr>
            </a:pPr>
            <a:r>
              <a:rPr lang="fi-FI">
                <a:solidFill>
                  <a:schemeClr val="bg1"/>
                </a:solidFill>
                <a:ea typeface="+mn-lt"/>
                <a:cs typeface="+mn-lt"/>
              </a:rPr>
              <a:t>Vertaisvalmentajan rooli ja tehtäviä</a:t>
            </a:r>
          </a:p>
          <a:p>
            <a:pPr lvl="1">
              <a:buClr>
                <a:srgbClr val="FFFFFF"/>
              </a:buClr>
            </a:pPr>
            <a:r>
              <a:rPr lang="fi-FI">
                <a:solidFill>
                  <a:schemeClr val="bg1"/>
                </a:solidFill>
                <a:ea typeface="+mn-lt"/>
                <a:cs typeface="+mn-lt"/>
              </a:rPr>
              <a:t>Vertaisvalmennuksen toimintatapoja</a:t>
            </a:r>
          </a:p>
          <a:p>
            <a:pPr lvl="1">
              <a:buClr>
                <a:srgbClr val="FFFFFF"/>
              </a:buClr>
            </a:pPr>
            <a:endParaRPr lang="fi-FI">
              <a:solidFill>
                <a:schemeClr val="bg1"/>
              </a:solidFill>
              <a:ea typeface="+mn-lt"/>
              <a:cs typeface="+mn-lt"/>
            </a:endParaRPr>
          </a:p>
          <a:p>
            <a:pPr lvl="1">
              <a:buClr>
                <a:srgbClr val="FFFFFF"/>
              </a:buClr>
            </a:pPr>
            <a:r>
              <a:rPr lang="fi-FI">
                <a:solidFill>
                  <a:schemeClr val="bg1"/>
                </a:solidFill>
                <a:ea typeface="+mn-lt"/>
                <a:cs typeface="+mn-lt"/>
              </a:rPr>
              <a:t>Yhteiset laatutavoitteet ja oman osaamisen </a:t>
            </a:r>
            <a:br>
              <a:rPr lang="fi-FI">
                <a:ea typeface="+mn-lt"/>
                <a:cs typeface="+mn-lt"/>
              </a:rPr>
            </a:br>
            <a:r>
              <a:rPr lang="fi-FI">
                <a:solidFill>
                  <a:schemeClr val="bg1"/>
                </a:solidFill>
                <a:ea typeface="+mn-lt"/>
                <a:cs typeface="+mn-lt"/>
              </a:rPr>
              <a:t>tunnistaminen (laatukriteeristö)</a:t>
            </a:r>
          </a:p>
          <a:p>
            <a:pPr marL="914400" lvl="2" indent="0">
              <a:buClr>
                <a:srgbClr val="FFFFFF"/>
              </a:buClr>
              <a:buNone/>
            </a:pPr>
            <a:endParaRPr lang="fi-FI">
              <a:solidFill>
                <a:schemeClr val="bg1"/>
              </a:solidFill>
              <a:ea typeface="+mn-lt"/>
              <a:cs typeface="+mn-lt"/>
            </a:endParaRPr>
          </a:p>
          <a:p>
            <a:pPr lvl="2">
              <a:buClr>
                <a:srgbClr val="CCCCCC"/>
              </a:buClr>
            </a:pP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621DE2-2618-27BA-CDD7-D184930A7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C3B0-ADF5-4FB0-B634-F0F726399B28}" type="datetime1">
              <a:rPr lang="fi-FI" smtClean="0"/>
              <a:t>6.6.2022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6001CE7-07C9-C536-C773-D039885E3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1CE0EEA-FA8D-577F-19A3-BD4A28774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3</a:t>
            </a:fld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6FADF3FD-1E1F-1FCB-2622-FBC4FFB09465}"/>
              </a:ext>
            </a:extLst>
          </p:cNvPr>
          <p:cNvSpPr/>
          <p:nvPr/>
        </p:nvSpPr>
        <p:spPr>
          <a:xfrm>
            <a:off x="715851" y="2580846"/>
            <a:ext cx="2537055" cy="2517270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3200">
                <a:solidFill>
                  <a:schemeClr val="tx1"/>
                </a:solidFill>
                <a:latin typeface="+mj-lt"/>
              </a:rPr>
              <a:t>Tästä on hyvä aloittaa!</a:t>
            </a:r>
          </a:p>
        </p:txBody>
      </p:sp>
    </p:spTree>
    <p:extLst>
      <p:ext uri="{BB962C8B-B14F-4D97-AF65-F5344CB8AC3E}">
        <p14:creationId xmlns:p14="http://schemas.microsoft.com/office/powerpoint/2010/main" val="282208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BB56A0-C6D7-49A0-997A-F54FBD4E0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29" y="352729"/>
            <a:ext cx="10515600" cy="1325563"/>
          </a:xfrm>
        </p:spPr>
        <p:txBody>
          <a:bodyPr/>
          <a:lstStyle/>
          <a:p>
            <a:r>
              <a:rPr lang="fi-FI"/>
              <a:t>Visio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915F6C-239A-478A-A1F3-011328D8F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C3B0-ADF5-4FB0-B634-F0F726399B28}" type="datetime1">
              <a:rPr lang="fi-FI" smtClean="0"/>
              <a:t>6.6.2022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4390A4C-861B-4445-B0D1-C0EE3A0E3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2A5305-009A-4A44-8B6C-ECE16DFBA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4</a:t>
            </a:fld>
            <a:endParaRPr lang="fi-FI"/>
          </a:p>
        </p:txBody>
      </p:sp>
      <p:pic>
        <p:nvPicPr>
          <p:cNvPr id="11" name="Kuva 10" descr="Tarkistuslista">
            <a:extLst>
              <a:ext uri="{FF2B5EF4-FFF2-40B4-BE49-F238E27FC236}">
                <a16:creationId xmlns:a16="http://schemas.microsoft.com/office/drawing/2014/main" id="{E4974E87-3E51-43AC-B253-8A2467CAF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1643" y="4363542"/>
            <a:ext cx="615913" cy="615913"/>
          </a:xfrm>
          <a:prstGeom prst="rect">
            <a:avLst/>
          </a:prstGeom>
        </p:spPr>
      </p:pic>
      <p:pic>
        <p:nvPicPr>
          <p:cNvPr id="13" name="Kuva 12" descr="Luettelo">
            <a:extLst>
              <a:ext uri="{FF2B5EF4-FFF2-40B4-BE49-F238E27FC236}">
                <a16:creationId xmlns:a16="http://schemas.microsoft.com/office/drawing/2014/main" id="{9B7C26E7-1672-4D3B-9C04-6D48A9D4A7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1643" y="5310186"/>
            <a:ext cx="615913" cy="615913"/>
          </a:xfrm>
          <a:prstGeom prst="rect">
            <a:avLst/>
          </a:prstGeom>
        </p:spPr>
      </p:pic>
      <p:sp>
        <p:nvSpPr>
          <p:cNvPr id="7" name="Puhekupla: Suorakulmio 6">
            <a:extLst>
              <a:ext uri="{FF2B5EF4-FFF2-40B4-BE49-F238E27FC236}">
                <a16:creationId xmlns:a16="http://schemas.microsoft.com/office/drawing/2014/main" id="{F921C677-BA9D-4504-8272-FA40C577BF94}"/>
              </a:ext>
            </a:extLst>
          </p:cNvPr>
          <p:cNvSpPr/>
          <p:nvPr/>
        </p:nvSpPr>
        <p:spPr>
          <a:xfrm>
            <a:off x="738424" y="2108543"/>
            <a:ext cx="8353648" cy="2917537"/>
          </a:xfrm>
          <a:prstGeom prst="wedgeRect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800" i="1">
              <a:ea typeface="+mn-lt"/>
              <a:cs typeface="+mn-lt"/>
            </a:endParaRPr>
          </a:p>
          <a:p>
            <a:pPr algn="ctr"/>
            <a:r>
              <a:rPr lang="fi-FI" sz="2800" i="1">
                <a:ea typeface="+mn-lt"/>
                <a:cs typeface="+mn-lt"/>
              </a:rPr>
              <a:t>"Tehdään tietä opettajuudelle, jossa aktiivisesti </a:t>
            </a:r>
            <a:br>
              <a:rPr lang="fi-FI" sz="2800" i="1">
                <a:ea typeface="+mn-lt"/>
                <a:cs typeface="+mn-lt"/>
              </a:rPr>
            </a:br>
            <a:r>
              <a:rPr lang="fi-FI" sz="2800" i="1">
                <a:ea typeface="+mn-lt"/>
                <a:cs typeface="+mn-lt"/>
              </a:rPr>
              <a:t>kehitetään omaa osaamista, tehdään yhteistyötä </a:t>
            </a:r>
            <a:br>
              <a:rPr lang="fi-FI" sz="2800" i="1">
                <a:ea typeface="+mn-lt"/>
                <a:cs typeface="+mn-lt"/>
              </a:rPr>
            </a:br>
            <a:r>
              <a:rPr lang="fi-FI" sz="2800" i="1">
                <a:ea typeface="+mn-lt"/>
                <a:cs typeface="+mn-lt"/>
              </a:rPr>
              <a:t>ja kehitetään samalla uudistuvaa organisaatiota."</a:t>
            </a:r>
            <a:br>
              <a:rPr lang="fi-FI" sz="2800" i="1">
                <a:ea typeface="+mn-lt"/>
                <a:cs typeface="+mn-lt"/>
              </a:rPr>
            </a:br>
            <a:br>
              <a:rPr lang="fi-FI" sz="2800" i="1">
                <a:ea typeface="+mn-lt"/>
                <a:cs typeface="+mn-lt"/>
              </a:rPr>
            </a:br>
            <a:r>
              <a:rPr lang="fi-FI" sz="1400" i="1">
                <a:ea typeface="+mn-lt"/>
                <a:cs typeface="+mn-lt"/>
              </a:rPr>
              <a:t>Taylor, 2011 soveltaen </a:t>
            </a:r>
            <a:endParaRPr lang="fi-FI" sz="1400" i="1"/>
          </a:p>
          <a:p>
            <a:pPr algn="ctr"/>
            <a:endParaRPr lang="fi-FI"/>
          </a:p>
        </p:txBody>
      </p:sp>
      <p:pic>
        <p:nvPicPr>
          <p:cNvPr id="14" name="Kuva 13" descr="kuva tie">
            <a:extLst>
              <a:ext uri="{FF2B5EF4-FFF2-40B4-BE49-F238E27FC236}">
                <a16:creationId xmlns:a16="http://schemas.microsoft.com/office/drawing/2014/main" id="{0DDF9172-1146-4C3D-9BE1-9DA062C424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12144" y="2749576"/>
            <a:ext cx="5759856" cy="411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1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AEC928-301E-4ED9-AE49-6E443CDEE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29" y="282615"/>
            <a:ext cx="5723700" cy="978374"/>
          </a:xfrm>
        </p:spPr>
        <p:txBody>
          <a:bodyPr>
            <a:normAutofit/>
          </a:bodyPr>
          <a:lstStyle/>
          <a:p>
            <a:r>
              <a:rPr lang="fi-FI" sz="4900"/>
              <a:t>Tavoitteena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59E6CD-D075-4BC8-A3CC-972741432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C3B0-ADF5-4FB0-B634-F0F726399B28}" type="datetime1">
              <a:rPr lang="fi-FI" smtClean="0"/>
              <a:t>6.6.2022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DDA3CC4-D367-431E-8F12-FD188B462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BF2129-CFB5-45C5-86BF-1335B77D5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5</a:t>
            </a:fld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3126AF4E-3163-465D-856D-CB9C1B551C57}"/>
              </a:ext>
            </a:extLst>
          </p:cNvPr>
          <p:cNvSpPr/>
          <p:nvPr/>
        </p:nvSpPr>
        <p:spPr>
          <a:xfrm>
            <a:off x="7830850" y="1715985"/>
            <a:ext cx="3423419" cy="3266713"/>
          </a:xfrm>
          <a:prstGeom prst="ellipse">
            <a:avLst/>
          </a:prstGeom>
          <a:solidFill>
            <a:srgbClr val="6699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20000"/>
              </a:lnSpc>
              <a:spcBef>
                <a:spcPts val="1300"/>
              </a:spcBef>
            </a:pPr>
            <a:r>
              <a:rPr lang="fi-FI" sz="240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rPr>
              <a:t>Arjen kumppanuus</a:t>
            </a:r>
            <a:br>
              <a:rPr lang="fi-FI" sz="2400">
                <a:latin typeface="+mj-lt"/>
                <a:ea typeface="Arial"/>
                <a:cs typeface="Arial"/>
              </a:rPr>
            </a:br>
            <a:r>
              <a:rPr lang="fi-FI" sz="240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rPr>
              <a:t>työelämä-</a:t>
            </a:r>
            <a:br>
              <a:rPr lang="fi-FI" sz="2400">
                <a:latin typeface="+mj-lt"/>
                <a:ea typeface="Arial"/>
                <a:cs typeface="Arial"/>
              </a:rPr>
            </a:br>
            <a:r>
              <a:rPr lang="fi-FI" sz="240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rPr>
              <a:t>yhteistyössä</a:t>
            </a:r>
            <a:endParaRPr lang="fi-FI" sz="2400">
              <a:solidFill>
                <a:schemeClr val="tx1"/>
              </a:solidFill>
              <a:latin typeface="+mj-lt"/>
              <a:ea typeface="Arial"/>
              <a:cs typeface="Arial"/>
            </a:endParaRP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0B696450-4BE7-48BA-AFB2-E13A7C455326}"/>
              </a:ext>
            </a:extLst>
          </p:cNvPr>
          <p:cNvSpPr/>
          <p:nvPr/>
        </p:nvSpPr>
        <p:spPr>
          <a:xfrm>
            <a:off x="4298085" y="178184"/>
            <a:ext cx="4018650" cy="3519569"/>
          </a:xfrm>
          <a:prstGeom prst="ellipse">
            <a:avLst/>
          </a:prstGeom>
          <a:solidFill>
            <a:srgbClr val="6699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i-FI" sz="2400">
              <a:solidFill>
                <a:schemeClr val="tx1"/>
              </a:solidFill>
              <a:ea typeface="Arial"/>
              <a:cs typeface="Arial"/>
              <a:sym typeface="Arial"/>
            </a:endParaRPr>
          </a:p>
          <a:p>
            <a:pPr algn="ctr"/>
            <a:r>
              <a:rPr lang="fi-FI" sz="230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rPr>
              <a:t>Yhdenvertainen </a:t>
            </a:r>
            <a:br>
              <a:rPr lang="fi-FI" sz="2300">
                <a:latin typeface="+mj-lt"/>
                <a:ea typeface="Arial"/>
                <a:cs typeface="Arial"/>
              </a:rPr>
            </a:br>
            <a:r>
              <a:rPr lang="fi-FI" sz="230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rPr>
              <a:t>henkilökohtaistaminen,</a:t>
            </a:r>
            <a:br>
              <a:rPr lang="fi-FI" sz="2300">
                <a:latin typeface="+mj-lt"/>
                <a:ea typeface="Arial"/>
                <a:cs typeface="Arial"/>
              </a:rPr>
            </a:br>
            <a:r>
              <a:rPr lang="fi-FI" sz="2300">
                <a:solidFill>
                  <a:schemeClr val="tx1"/>
                </a:solidFill>
                <a:latin typeface="+mj-lt"/>
                <a:ea typeface="Arial"/>
                <a:cs typeface="Arial"/>
              </a:rPr>
              <a:t>tasalaatuiset </a:t>
            </a:r>
            <a:br>
              <a:rPr lang="fi-FI" sz="2300">
                <a:latin typeface="+mj-lt"/>
                <a:ea typeface="Arial"/>
                <a:cs typeface="Arial"/>
              </a:rPr>
            </a:br>
            <a:r>
              <a:rPr lang="fi-FI" sz="2300">
                <a:solidFill>
                  <a:schemeClr val="tx1"/>
                </a:solidFill>
                <a:latin typeface="+mj-lt"/>
                <a:ea typeface="Arial"/>
                <a:cs typeface="Arial"/>
              </a:rPr>
              <a:t>toimintatavat</a:t>
            </a:r>
            <a:br>
              <a:rPr lang="fi-FI" sz="2300">
                <a:latin typeface="+mj-lt"/>
                <a:ea typeface="Arial"/>
                <a:cs typeface="Arial"/>
              </a:rPr>
            </a:br>
            <a:br>
              <a:rPr lang="fi-FI" sz="2400">
                <a:latin typeface="+mj-lt"/>
                <a:ea typeface="Arial"/>
                <a:cs typeface="Arial"/>
              </a:rPr>
            </a:br>
            <a:r>
              <a:rPr lang="fi-FI" sz="2400">
                <a:solidFill>
                  <a:schemeClr val="tx1"/>
                </a:solidFill>
                <a:ea typeface="Arial"/>
                <a:cs typeface="Arial"/>
                <a:sym typeface="Arial"/>
              </a:rPr>
              <a:t> </a:t>
            </a:r>
            <a:br>
              <a:rPr lang="fi-FI" sz="2400">
                <a:ea typeface="Arial"/>
                <a:cs typeface="Arial"/>
              </a:rPr>
            </a:br>
            <a:endParaRPr lang="fi-FI" sz="2400">
              <a:solidFill>
                <a:schemeClr val="tx1"/>
              </a:solidFill>
              <a:ea typeface="Arial"/>
              <a:cs typeface="Arial"/>
            </a:endParaRPr>
          </a:p>
          <a:p>
            <a:pPr algn="ctr"/>
            <a:endParaRPr lang="fi-FI"/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8EEA08D6-7DD5-41D7-AF03-C5A5B9D74EAD}"/>
              </a:ext>
            </a:extLst>
          </p:cNvPr>
          <p:cNvSpPr/>
          <p:nvPr/>
        </p:nvSpPr>
        <p:spPr>
          <a:xfrm>
            <a:off x="1919438" y="1737938"/>
            <a:ext cx="3334395" cy="3289114"/>
          </a:xfrm>
          <a:prstGeom prst="ellipse">
            <a:avLst/>
          </a:prstGeom>
          <a:solidFill>
            <a:srgbClr val="6699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i-FI">
              <a:latin typeface="+mj-lt"/>
              <a:ea typeface="Arial"/>
              <a:cs typeface="Arial"/>
              <a:sym typeface="Arial"/>
            </a:endParaRPr>
          </a:p>
          <a:p>
            <a:pPr algn="ctr"/>
            <a:r>
              <a:rPr lang="fi-FI" sz="240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rPr>
              <a:t>Sujuva arki</a:t>
            </a:r>
            <a:br>
              <a:rPr lang="fi-FI" sz="2400">
                <a:latin typeface="+mj-lt"/>
                <a:ea typeface="Arial"/>
                <a:cs typeface="Arial"/>
              </a:rPr>
            </a:br>
            <a:r>
              <a:rPr lang="fi-FI" sz="2400">
                <a:solidFill>
                  <a:schemeClr val="tx1"/>
                </a:solidFill>
                <a:latin typeface="+mj-lt"/>
                <a:ea typeface="Arial"/>
                <a:cs typeface="Arial"/>
              </a:rPr>
              <a:t>ja yhteistyö</a:t>
            </a:r>
          </a:p>
          <a:p>
            <a:pPr algn="ctr"/>
            <a:endParaRPr lang="fi-FI"/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76C1D4BD-6DFE-4B35-93A8-17CDD99E1FAE}"/>
              </a:ext>
            </a:extLst>
          </p:cNvPr>
          <p:cNvSpPr/>
          <p:nvPr/>
        </p:nvSpPr>
        <p:spPr>
          <a:xfrm>
            <a:off x="4451580" y="2961607"/>
            <a:ext cx="3905114" cy="3577305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i-FI">
              <a:solidFill>
                <a:schemeClr val="tx1"/>
              </a:solidFill>
              <a:ea typeface="Arial"/>
              <a:cs typeface="Arial"/>
              <a:sym typeface="Arial"/>
            </a:endParaRPr>
          </a:p>
          <a:p>
            <a:pPr algn="ctr"/>
            <a:r>
              <a:rPr lang="fi-FI" sz="2400">
                <a:solidFill>
                  <a:schemeClr val="tx1"/>
                </a:solidFill>
                <a:latin typeface="+mj-lt"/>
                <a:ea typeface="Arial"/>
                <a:cs typeface="Arial"/>
              </a:rPr>
              <a:t>Positiivinen </a:t>
            </a:r>
            <a:br>
              <a:rPr lang="fi-FI" sz="2400">
                <a:latin typeface="+mj-lt"/>
                <a:ea typeface="Arial"/>
                <a:cs typeface="Arial"/>
              </a:rPr>
            </a:br>
            <a:r>
              <a:rPr lang="fi-FI" sz="2400">
                <a:solidFill>
                  <a:schemeClr val="tx1"/>
                </a:solidFill>
                <a:latin typeface="+mj-lt"/>
                <a:ea typeface="Arial"/>
                <a:cs typeface="Arial"/>
              </a:rPr>
              <a:t>opiskelija-</a:t>
            </a:r>
            <a:br>
              <a:rPr lang="fi-FI" sz="2400">
                <a:latin typeface="+mj-lt"/>
                <a:ea typeface="Arial"/>
                <a:cs typeface="Arial"/>
              </a:rPr>
            </a:br>
            <a:r>
              <a:rPr lang="fi-FI" sz="2400">
                <a:solidFill>
                  <a:schemeClr val="tx1"/>
                </a:solidFill>
                <a:latin typeface="+mj-lt"/>
                <a:ea typeface="Arial"/>
                <a:cs typeface="Arial"/>
              </a:rPr>
              <a:t>kokemus </a:t>
            </a:r>
          </a:p>
          <a:p>
            <a:pPr algn="ctr"/>
            <a:endParaRPr lang="fi-FI"/>
          </a:p>
        </p:txBody>
      </p:sp>
      <p:pic>
        <p:nvPicPr>
          <p:cNvPr id="11" name="Kuva 10" descr="Keskustele">
            <a:extLst>
              <a:ext uri="{FF2B5EF4-FFF2-40B4-BE49-F238E27FC236}">
                <a16:creationId xmlns:a16="http://schemas.microsoft.com/office/drawing/2014/main" id="{9A60FD2A-C81A-45CC-BFE1-1E55C2DCA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58126" y="1593088"/>
            <a:ext cx="4352474" cy="33502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C65CFEA7-0765-41B1-8EB3-7545215BAA08}"/>
              </a:ext>
            </a:extLst>
          </p:cNvPr>
          <p:cNvSpPr txBox="1"/>
          <p:nvPr/>
        </p:nvSpPr>
        <p:spPr>
          <a:xfrm>
            <a:off x="6255027" y="2779044"/>
            <a:ext cx="158370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000"/>
              <a:t>Työvälineenä</a:t>
            </a:r>
          </a:p>
          <a:p>
            <a:pPr algn="ctr"/>
            <a:r>
              <a:rPr lang="fi-FI" sz="3200">
                <a:latin typeface="+mj-lt"/>
              </a:rPr>
              <a:t>DIALOGI</a:t>
            </a:r>
          </a:p>
        </p:txBody>
      </p:sp>
    </p:spTree>
    <p:extLst>
      <p:ext uri="{BB962C8B-B14F-4D97-AF65-F5344CB8AC3E}">
        <p14:creationId xmlns:p14="http://schemas.microsoft.com/office/powerpoint/2010/main" val="53706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93714-D39B-4BE7-9B2E-44764B49C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30" y="454601"/>
            <a:ext cx="10515600" cy="747785"/>
          </a:xfrm>
        </p:spPr>
        <p:txBody>
          <a:bodyPr/>
          <a:lstStyle/>
          <a:p>
            <a:r>
              <a:rPr lang="en-US" err="1"/>
              <a:t>Tasalaatuiset</a:t>
            </a:r>
            <a:r>
              <a:rPr lang="en-US"/>
              <a:t> </a:t>
            </a:r>
            <a:r>
              <a:rPr lang="en-US" err="1"/>
              <a:t>toimintatavat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9C837-F9C3-4968-AC3D-340C6F987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C3B0-ADF5-4FB0-B634-F0F726399B28}" type="datetime1">
              <a:rPr lang="fi-FI" smtClean="0"/>
              <a:t>6.6.2022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E21E8-5A90-4126-8CF1-023F29CAB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6</a:t>
            </a:fld>
            <a:endParaRPr lang="fi-FI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979074-FE2A-47F1-9419-A6ED07546A08}"/>
              </a:ext>
            </a:extLst>
          </p:cNvPr>
          <p:cNvSpPr txBox="1"/>
          <p:nvPr/>
        </p:nvSpPr>
        <p:spPr>
          <a:xfrm>
            <a:off x="0" y="6469367"/>
            <a:ext cx="12192000" cy="707886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2" algn="ctr"/>
            <a:r>
              <a:rPr lang="en-US" sz="2000" err="1"/>
              <a:t>Vertaisvalmennuksessa</a:t>
            </a:r>
            <a:r>
              <a:rPr lang="en-US" sz="2000"/>
              <a:t>  </a:t>
            </a:r>
            <a:r>
              <a:rPr lang="en-US" sz="2000" err="1"/>
              <a:t>hyödynnetään</a:t>
            </a:r>
            <a:r>
              <a:rPr lang="en-US" sz="2000"/>
              <a:t> </a:t>
            </a:r>
            <a:r>
              <a:rPr lang="en-US" sz="2000" err="1"/>
              <a:t>ammatilliseen</a:t>
            </a:r>
            <a:r>
              <a:rPr lang="en-US" sz="2000"/>
              <a:t> </a:t>
            </a:r>
            <a:r>
              <a:rPr lang="en-US" sz="2000" err="1"/>
              <a:t>koulutukseen</a:t>
            </a:r>
            <a:r>
              <a:rPr lang="en-US" sz="2000"/>
              <a:t> </a:t>
            </a:r>
            <a:r>
              <a:rPr lang="en-US" sz="2000" err="1"/>
              <a:t>kehitettyjä</a:t>
            </a:r>
            <a:br>
              <a:rPr lang="en-US" sz="2000"/>
            </a:br>
            <a:r>
              <a:rPr lang="en-US" sz="2000" err="1"/>
              <a:t>valtakunnallisesti</a:t>
            </a:r>
            <a:r>
              <a:rPr lang="en-US" sz="2000"/>
              <a:t> </a:t>
            </a:r>
            <a:r>
              <a:rPr lang="en-US" sz="2000" err="1"/>
              <a:t>yhtenäisiä</a:t>
            </a:r>
            <a:r>
              <a:rPr lang="en-US" sz="2000"/>
              <a:t> </a:t>
            </a:r>
            <a:r>
              <a:rPr lang="en-US" sz="2000" err="1"/>
              <a:t>toimintamalleja</a:t>
            </a:r>
            <a:r>
              <a:rPr lang="en-US" sz="2000"/>
              <a:t>  ja </a:t>
            </a:r>
            <a:r>
              <a:rPr lang="en-US" sz="2000" err="1"/>
              <a:t>materiaaleja</a:t>
            </a:r>
            <a:r>
              <a:rPr lang="en-US" sz="2000"/>
              <a:t>.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7F543A18-B221-D0C1-8191-A986894814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7419" y="1194253"/>
            <a:ext cx="6793708" cy="4819335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6B6A01-E032-97A3-71F2-F78F6370CC46}"/>
              </a:ext>
            </a:extLst>
          </p:cNvPr>
          <p:cNvSpPr txBox="1"/>
          <p:nvPr/>
        </p:nvSpPr>
        <p:spPr>
          <a:xfrm>
            <a:off x="971608" y="1740902"/>
            <a:ext cx="2743200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err="1"/>
              <a:t>Tiimeissä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err="1"/>
              <a:t>Toimialoilla</a:t>
            </a:r>
            <a:endParaRPr lang="en-US"/>
          </a:p>
          <a:p>
            <a:pPr marL="285750" indent="-285750" algn="l">
              <a:buFont typeface="Arial"/>
              <a:buChar char="•"/>
            </a:pPr>
            <a:r>
              <a:rPr lang="en-US" err="1"/>
              <a:t>Toimipisteissä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err="1"/>
              <a:t>Alueen</a:t>
            </a:r>
            <a:r>
              <a:rPr lang="en-US"/>
              <a:t> </a:t>
            </a:r>
            <a:r>
              <a:rPr lang="en-US" err="1"/>
              <a:t>oppilaitoksissa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err="1"/>
              <a:t>Koulutuksen</a:t>
            </a:r>
            <a:r>
              <a:rPr lang="en-US"/>
              <a:t> </a:t>
            </a:r>
            <a:r>
              <a:rPr lang="en-US" err="1"/>
              <a:t>järjestäjä</a:t>
            </a:r>
            <a:r>
              <a:rPr lang="en-US"/>
              <a:t> </a:t>
            </a:r>
            <a:r>
              <a:rPr lang="en-US" err="1"/>
              <a:t>verkostossa</a:t>
            </a:r>
            <a:endParaRPr lang="en-US"/>
          </a:p>
          <a:p>
            <a:pPr marL="285750" indent="-285750">
              <a:buFont typeface="Arial"/>
              <a:buChar char="•"/>
            </a:pP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89F3F6-E086-926D-217B-99EA7E8A1D1C}"/>
              </a:ext>
            </a:extLst>
          </p:cNvPr>
          <p:cNvSpPr txBox="1"/>
          <p:nvPr/>
        </p:nvSpPr>
        <p:spPr>
          <a:xfrm>
            <a:off x="1102237" y="4040416"/>
            <a:ext cx="338663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>
                <a:ea typeface="+mn-lt"/>
                <a:cs typeface="+mn-lt"/>
              </a:rPr>
              <a:t>Tasalaatuisista toimintatavoista</a:t>
            </a:r>
            <a:endParaRPr lang="en-US">
              <a:ea typeface="+mn-lt"/>
              <a:cs typeface="+mn-lt"/>
            </a:endParaRPr>
          </a:p>
          <a:p>
            <a:r>
              <a:rPr lang="fi-FI">
                <a:ea typeface="+mn-lt"/>
                <a:cs typeface="+mn-lt"/>
              </a:rPr>
              <a:t>hyötyvät kaikki – opiskelijat, työelämäkumppanit sekä oppilaitoshenkilöstö itse!</a:t>
            </a:r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036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D215EE-B3E6-4C20-BEAC-7D051A99A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Eri termit, sama tavoite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FE5A1FB-1280-4D3D-82FC-BCCD575CD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C3B0-ADF5-4FB0-B634-F0F726399B28}" type="datetime1">
              <a:rPr lang="fi-FI" smtClean="0"/>
              <a:t>6.6.2022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5E5661-1F06-400B-B97A-2E8B3D9AB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59F82E5-4EE8-43DB-9AEC-38DB6DB11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7</a:t>
            </a:fld>
            <a:endParaRPr lang="fi-FI"/>
          </a:p>
        </p:txBody>
      </p:sp>
      <p:pic>
        <p:nvPicPr>
          <p:cNvPr id="7" name="Kuva 3">
            <a:extLst>
              <a:ext uri="{FF2B5EF4-FFF2-40B4-BE49-F238E27FC236}">
                <a16:creationId xmlns:a16="http://schemas.microsoft.com/office/drawing/2014/main" id="{69E254D6-E6F4-4745-B0D5-50E1B5AF93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057" t="31655" r="1476" b="8153"/>
          <a:stretch/>
        </p:blipFill>
        <p:spPr>
          <a:xfrm>
            <a:off x="409753" y="1678292"/>
            <a:ext cx="6999060" cy="460433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B7D56192-5EE8-478E-9199-25E3E393F718}"/>
              </a:ext>
            </a:extLst>
          </p:cNvPr>
          <p:cNvSpPr txBox="1"/>
          <p:nvPr/>
        </p:nvSpPr>
        <p:spPr>
          <a:xfrm>
            <a:off x="7220978" y="1430181"/>
            <a:ext cx="4572000" cy="25545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i-FI" sz="2000" b="1"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b="1" dirty="0"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Vertaisvalmennus--toiminnalla </a:t>
            </a:r>
            <a:br>
              <a:rPr lang="fi-FI" sz="2000" b="1" dirty="0">
                <a:ea typeface="+mn-lt"/>
                <a:cs typeface="+mn-lt"/>
              </a:rPr>
            </a:br>
            <a:r>
              <a:rPr lang="fi-FI" sz="2000" b="1" dirty="0">
                <a:ea typeface="+mn-lt"/>
                <a:cs typeface="+mn-lt"/>
              </a:rPr>
              <a:t>on laajennettu</a:t>
            </a:r>
            <a:r>
              <a:rPr lang="fi-FI" sz="2000" b="1" dirty="0"/>
              <a:t> </a:t>
            </a:r>
            <a:r>
              <a:rPr lang="fi-FI" sz="2000" b="1" dirty="0">
                <a:ea typeface="+mn-lt"/>
                <a:cs typeface="+mn-lt"/>
              </a:rPr>
              <a:t>Parasta hankkeissa luotua Luotsi- opettaja/ vertaisvalmentaja mallia</a:t>
            </a:r>
            <a:endParaRPr lang="fi-FI"/>
          </a:p>
          <a:p>
            <a:endParaRPr lang="fi-FI" sz="2000" b="1">
              <a:ea typeface="+mn-lt"/>
              <a:cs typeface="+mn-lt"/>
            </a:endParaRPr>
          </a:p>
          <a:p>
            <a:endParaRPr lang="fi-FI" sz="20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287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D94FD9-F940-41FA-A668-A074D8680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Mitä vertaisvalmennus on?</a:t>
            </a:r>
            <a:endParaRPr lang="fi-FI">
              <a:solidFill>
                <a:srgbClr val="FF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1EE2E01-4D10-42EA-9274-CC810548A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699" y="2099131"/>
            <a:ext cx="581032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b="1">
                <a:ea typeface="+mn-lt"/>
                <a:cs typeface="+mn-lt"/>
              </a:rPr>
              <a:t>Arjen tukea ja ydinprosessien </a:t>
            </a:r>
            <a:br>
              <a:rPr lang="fi-FI" b="1">
                <a:ea typeface="+mn-lt"/>
                <a:cs typeface="+mn-lt"/>
              </a:rPr>
            </a:br>
            <a:r>
              <a:rPr lang="fi-FI" b="1">
                <a:ea typeface="+mn-lt"/>
                <a:cs typeface="+mn-lt"/>
              </a:rPr>
              <a:t>laadunhallintaa</a:t>
            </a:r>
          </a:p>
          <a:p>
            <a:pPr>
              <a:buClr>
                <a:srgbClr val="CCCCCC"/>
              </a:buClr>
            </a:pPr>
            <a:r>
              <a:rPr lang="fi-FI"/>
              <a:t>Henkilöstön jatkuvan oppimisen  ylläpitoa ja vauhdittamista</a:t>
            </a:r>
            <a:endParaRPr lang="en-US"/>
          </a:p>
          <a:p>
            <a:r>
              <a:rPr lang="fi-FI">
                <a:ea typeface="+mn-lt"/>
                <a:cs typeface="+mn-lt"/>
              </a:rPr>
              <a:t>Toimintakulttuurin uudistamista</a:t>
            </a:r>
            <a:br>
              <a:rPr lang="fi-FI">
                <a:ea typeface="+mn-lt"/>
                <a:cs typeface="+mn-lt"/>
              </a:rPr>
            </a:br>
            <a:r>
              <a:rPr lang="fi-FI">
                <a:ea typeface="+mn-lt"/>
                <a:cs typeface="+mn-lt"/>
              </a:rPr>
              <a:t>ja toimintaympäristön muutoksiin</a:t>
            </a:r>
            <a:br>
              <a:rPr lang="fi-FI">
                <a:ea typeface="+mn-lt"/>
                <a:cs typeface="+mn-lt"/>
              </a:rPr>
            </a:br>
            <a:r>
              <a:rPr lang="fi-FI"/>
              <a:t>varautumista.</a:t>
            </a:r>
          </a:p>
          <a:p>
            <a:pPr>
              <a:buClr>
                <a:srgbClr val="CCCCCC"/>
              </a:buClr>
            </a:pPr>
            <a:r>
              <a:rPr lang="fi-FI" b="1">
                <a:latin typeface="Franklin Gothic Book"/>
              </a:rPr>
              <a:t>Keskiössä tiimissä työskentely ja tiimien tukeminen dialogin keinoin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6D40B7D-154E-4920-B575-AE9DD494C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C3B0-ADF5-4FB0-B634-F0F726399B28}" type="datetime1">
              <a:rPr lang="fi-FI" smtClean="0"/>
              <a:t>6.6.2022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B7D870-F9C8-4895-B621-842EDC82B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F9A04ED-9292-466F-B37C-71C242E73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8</a:t>
            </a:fld>
            <a:endParaRPr lang="fi-FI"/>
          </a:p>
        </p:txBody>
      </p:sp>
      <p:pic>
        <p:nvPicPr>
          <p:cNvPr id="12" name="Kuva 11" descr="kuva 3 rengasta ja tiimi">
            <a:extLst>
              <a:ext uri="{FF2B5EF4-FFF2-40B4-BE49-F238E27FC236}">
                <a16:creationId xmlns:a16="http://schemas.microsoft.com/office/drawing/2014/main" id="{F1662D70-5A35-4440-B7FA-F258A14518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53400" y="2099131"/>
            <a:ext cx="2875038" cy="2749303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F39981C6-60CE-BA0A-02FB-F9D3A96585CC}"/>
              </a:ext>
            </a:extLst>
          </p:cNvPr>
          <p:cNvSpPr txBox="1"/>
          <p:nvPr/>
        </p:nvSpPr>
        <p:spPr>
          <a:xfrm>
            <a:off x="9279082" y="3477491"/>
            <a:ext cx="80356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>
                <a:solidFill>
                  <a:schemeClr val="bg1"/>
                </a:solidFill>
                <a:latin typeface="+mj-lt"/>
              </a:rPr>
              <a:t>TIIMI</a:t>
            </a:r>
          </a:p>
        </p:txBody>
      </p:sp>
      <p:pic>
        <p:nvPicPr>
          <p:cNvPr id="14" name="Kuva 13" descr="Keskustele">
            <a:extLst>
              <a:ext uri="{FF2B5EF4-FFF2-40B4-BE49-F238E27FC236}">
                <a16:creationId xmlns:a16="http://schemas.microsoft.com/office/drawing/2014/main" id="{C0ADFEED-FF1D-49C3-8936-DAE0401BA6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28414" y="5328392"/>
            <a:ext cx="1392795" cy="13927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438B9B45-C5F9-4118-B6F4-904BEE15F651}"/>
              </a:ext>
            </a:extLst>
          </p:cNvPr>
          <p:cNvCxnSpPr>
            <a:cxnSpLocks/>
          </p:cNvCxnSpPr>
          <p:nvPr/>
        </p:nvCxnSpPr>
        <p:spPr>
          <a:xfrm flipV="1">
            <a:off x="6422571" y="3859096"/>
            <a:ext cx="2856511" cy="183413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23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C4EB57-6173-47CA-BA1D-1AAA81FD0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Vertaisoppimisen hyödyt</a:t>
            </a:r>
            <a:br>
              <a:rPr lang="fi-FI"/>
            </a:b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96A3C5F-1129-4324-ADD0-478EBFE61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2022437"/>
            <a:ext cx="7695666" cy="4464424"/>
          </a:xfrm>
        </p:spPr>
        <p:txBody>
          <a:bodyPr/>
          <a:lstStyle/>
          <a:p>
            <a:pPr marL="151765" indent="0">
              <a:buNone/>
            </a:pPr>
            <a:endParaRPr lang="fi-FI" sz="2000" b="1"/>
          </a:p>
          <a:p>
            <a:pPr marL="151765" indent="0">
              <a:buClr>
                <a:schemeClr val="tx1"/>
              </a:buClr>
              <a:buNone/>
            </a:pPr>
            <a:r>
              <a:rPr lang="fi-FI" sz="1800" b="1"/>
              <a:t>Opetus- ja ohjaushenkilöstö</a:t>
            </a:r>
          </a:p>
          <a:p>
            <a:pPr marL="494665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1800"/>
              <a:t>Arjen tukea lähellä henkilöstöä, uusien opettajien perehdytystä, ammatillisen identiteetin vahvistumista, avoimuutta, osallisuutta ja hyvinvointia koko työyhteisöön.</a:t>
            </a:r>
          </a:p>
          <a:p>
            <a:pPr marL="437515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i-FI" sz="1800">
              <a:solidFill>
                <a:srgbClr val="FF0000"/>
              </a:solidFill>
            </a:endParaRPr>
          </a:p>
          <a:p>
            <a:pPr marL="152400" indent="0">
              <a:buClr>
                <a:schemeClr val="tx1"/>
              </a:buClr>
              <a:buNone/>
            </a:pPr>
            <a:r>
              <a:rPr lang="fi-FI" sz="1800" b="1">
                <a:ea typeface="+mn-lt"/>
                <a:cs typeface="+mn-lt"/>
              </a:rPr>
              <a:t>Opiskelijat</a:t>
            </a:r>
            <a:endParaRPr lang="en-US" sz="1800">
              <a:ea typeface="+mn-lt"/>
              <a:cs typeface="+mn-lt"/>
            </a:endParaRPr>
          </a:p>
          <a:p>
            <a:pPr marL="608965" indent="-45656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1800">
                <a:ea typeface="+mn-lt"/>
                <a:cs typeface="+mn-lt"/>
              </a:rPr>
              <a:t>Yhdenvertaisuutta. Tarpeita ja tavoitteita vastaavia koulutuspolkuja, Sujuvaa ja asiakaslähtöistä ohjausta. Polkuja työelämään ja jatko-opintoihin. </a:t>
            </a:r>
            <a:br>
              <a:rPr lang="fi-FI" sz="1800">
                <a:ea typeface="+mn-lt"/>
                <a:cs typeface="+mn-lt"/>
              </a:rPr>
            </a:br>
            <a:endParaRPr lang="fi-FI" sz="1800">
              <a:ea typeface="+mn-lt"/>
              <a:cs typeface="+mn-lt"/>
            </a:endParaRPr>
          </a:p>
          <a:p>
            <a:pPr marL="152400" indent="0">
              <a:buClr>
                <a:schemeClr val="tx1"/>
              </a:buClr>
              <a:buNone/>
            </a:pPr>
            <a:r>
              <a:rPr lang="fi-FI" sz="1800" b="1">
                <a:ea typeface="+mn-lt"/>
                <a:cs typeface="+mn-lt"/>
              </a:rPr>
              <a:t>Työelämän kumppanit ja muut sidosryhmät</a:t>
            </a:r>
            <a:endParaRPr lang="en-US" sz="1800">
              <a:ea typeface="+mn-lt"/>
              <a:cs typeface="+mn-lt"/>
            </a:endParaRPr>
          </a:p>
          <a:p>
            <a:pPr marL="608965" indent="-45656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1800">
                <a:ea typeface="+mn-lt"/>
                <a:cs typeface="+mn-lt"/>
              </a:rPr>
              <a:t>Asiantuntevaa ja osuvaa koulutusta opiskelijoille, henkilöstölle ja työelämälle. Palvelun laatu ja asiakaskokemus paranee.</a:t>
            </a:r>
          </a:p>
          <a:p>
            <a:pPr marL="152400" indent="0">
              <a:buNone/>
            </a:pPr>
            <a:endParaRPr lang="fi-FI" sz="1800">
              <a:ea typeface="+mn-lt"/>
              <a:cs typeface="+mn-lt"/>
            </a:endParaRPr>
          </a:p>
          <a:p>
            <a:pPr marL="152400" indent="0">
              <a:buNone/>
            </a:pPr>
            <a:r>
              <a:rPr lang="fi-FI" sz="1800" b="1"/>
              <a:t>Vertaisvalmennus hyödyttää myös laatuhenkilöstöä, esimiehiä sekä oppilaitosjohtoa.</a:t>
            </a:r>
            <a:endParaRPr lang="fi-FI" sz="180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CE380D9-E716-4E14-8B40-FB62629D43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fi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9</a:t>
            </a:fld>
            <a:endParaRPr lang="fi" kern="0">
              <a:solidFill>
                <a:srgbClr val="595959"/>
              </a:solidFill>
              <a:cs typeface="Arial"/>
              <a:sym typeface="Arial"/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B6FFB3DC-52FA-405B-9D36-E47A3379544F}"/>
              </a:ext>
            </a:extLst>
          </p:cNvPr>
          <p:cNvSpPr/>
          <p:nvPr/>
        </p:nvSpPr>
        <p:spPr>
          <a:xfrm>
            <a:off x="304799" y="1356967"/>
            <a:ext cx="98181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396" indent="0">
              <a:buNone/>
            </a:pPr>
            <a:endParaRPr lang="fi-FI" sz="2400">
              <a:solidFill>
                <a:schemeClr val="accent1"/>
              </a:solidFill>
            </a:endParaRPr>
          </a:p>
        </p:txBody>
      </p:sp>
      <p:pic>
        <p:nvPicPr>
          <p:cNvPr id="10" name="Kuva 9" descr="Nouseva palkkikaavio">
            <a:extLst>
              <a:ext uri="{FF2B5EF4-FFF2-40B4-BE49-F238E27FC236}">
                <a16:creationId xmlns:a16="http://schemas.microsoft.com/office/drawing/2014/main" id="{2088D8E0-41AD-4E1B-9DFA-438EFD645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4153" y="2192867"/>
            <a:ext cx="3892247" cy="3892247"/>
          </a:xfrm>
          <a:prstGeom prst="rect">
            <a:avLst/>
          </a:prstGeom>
        </p:spPr>
      </p:pic>
      <p:sp>
        <p:nvSpPr>
          <p:cNvPr id="12" name="Nuoli: Oikea 11">
            <a:extLst>
              <a:ext uri="{FF2B5EF4-FFF2-40B4-BE49-F238E27FC236}">
                <a16:creationId xmlns:a16="http://schemas.microsoft.com/office/drawing/2014/main" id="{B7FB55BB-2D46-46DB-80F7-BEB6F6E7A4AF}"/>
              </a:ext>
            </a:extLst>
          </p:cNvPr>
          <p:cNvSpPr/>
          <p:nvPr/>
        </p:nvSpPr>
        <p:spPr>
          <a:xfrm>
            <a:off x="461709" y="1290081"/>
            <a:ext cx="8706524" cy="76360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00" b="1">
              <a:solidFill>
                <a:schemeClr val="bg1"/>
              </a:solidFill>
            </a:endParaRPr>
          </a:p>
          <a:p>
            <a:pPr algn="ctr"/>
            <a:r>
              <a:rPr lang="fi-FI" sz="2000" b="1">
                <a:solidFill>
                  <a:schemeClr val="bg1"/>
                </a:solidFill>
              </a:rPr>
              <a:t>Vertaisoppimisesta ja vertaisvalmentajatoiminnasta hyötyvät</a:t>
            </a:r>
          </a:p>
          <a:p>
            <a:pPr algn="ctr"/>
            <a:endParaRPr lang="fi-FI" sz="2000" b="1"/>
          </a:p>
        </p:txBody>
      </p:sp>
    </p:spTree>
    <p:extLst>
      <p:ext uri="{BB962C8B-B14F-4D97-AF65-F5344CB8AC3E}">
        <p14:creationId xmlns:p14="http://schemas.microsoft.com/office/powerpoint/2010/main" val="120137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iapohja">
      <a:majorFont>
        <a:latin typeface="Franklin Gothic Demi C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9c918ee-7a53-4a5f-9947-ce77247f6407">
      <UserInfo>
        <DisplayName>Hanna Orava</DisplayName>
        <AccountId>48</AccountId>
        <AccountType/>
      </UserInfo>
    </SharedWithUsers>
    <TaxCatchAll xmlns="f9c918ee-7a53-4a5f-9947-ce77247f6407" xsi:nil="true"/>
    <lcf76f155ced4ddcb4097134ff3c332f xmlns="494fd3f3-ab30-43e0-abd4-d1a161b9ee2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D8B8BBF9D061D408295D820C43B1D76" ma:contentTypeVersion="14" ma:contentTypeDescription="Luo uusi asiakirja." ma:contentTypeScope="" ma:versionID="5137471f5eee983427ec3a4a7fc050da">
  <xsd:schema xmlns:xsd="http://www.w3.org/2001/XMLSchema" xmlns:xs="http://www.w3.org/2001/XMLSchema" xmlns:p="http://schemas.microsoft.com/office/2006/metadata/properties" xmlns:ns2="494fd3f3-ab30-43e0-abd4-d1a161b9ee28" xmlns:ns3="f9c918ee-7a53-4a5f-9947-ce77247f6407" targetNamespace="http://schemas.microsoft.com/office/2006/metadata/properties" ma:root="true" ma:fieldsID="7b51fef211dc7ce8472e84c3419dc655" ns2:_="" ns3:_="">
    <xsd:import namespace="494fd3f3-ab30-43e0-abd4-d1a161b9ee28"/>
    <xsd:import namespace="f9c918ee-7a53-4a5f-9947-ce77247f64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4fd3f3-ab30-43e0-abd4-d1a161b9ee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fe7cb61c-dd39-43d3-bf86-c9bf051416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c918ee-7a53-4a5f-9947-ce77247f640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3a459fa-763a-4802-a022-8fce1bad8996}" ma:internalName="TaxCatchAll" ma:showField="CatchAllData" ma:web="f9c918ee-7a53-4a5f-9947-ce77247f64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C7C8D2-7377-4B82-B758-189BE55952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4A6A40-E96C-41ED-94A1-ECE5E57F365B}">
  <ds:schemaRefs>
    <ds:schemaRef ds:uri="f9c918ee-7a53-4a5f-9947-ce77247f6407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494fd3f3-ab30-43e0-abd4-d1a161b9ee2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52AE41A-6A8A-4EDB-9489-585CED4C8E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4fd3f3-ab30-43e0-abd4-d1a161b9ee28"/>
    <ds:schemaRef ds:uri="f9c918ee-7a53-4a5f-9947-ce77247f64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809</Words>
  <Application>Microsoft Office PowerPoint</Application>
  <PresentationFormat>Laajakuva</PresentationFormat>
  <Paragraphs>179</Paragraphs>
  <Slides>15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2" baseType="lpstr">
      <vt:lpstr>Arial</vt:lpstr>
      <vt:lpstr>Arial,Sans-Serif</vt:lpstr>
      <vt:lpstr>Calibri</vt:lpstr>
      <vt:lpstr>Franklin Gothic Book</vt:lpstr>
      <vt:lpstr>Franklin Gothic Demi Cond</vt:lpstr>
      <vt:lpstr>Wingdings</vt:lpstr>
      <vt:lpstr>Office-teema</vt:lpstr>
      <vt:lpstr>PowerPoint-esitys</vt:lpstr>
      <vt:lpstr>Tämän esityksen avulla tutustut    * vertaisvalmennuksen mahdollisuuksiin * rooliisi ja tehtävään vertaisvalmentajana * vertaisvalmennuksen toimintatapoihin     </vt:lpstr>
      <vt:lpstr>Aloittava vertaisvalmentaja</vt:lpstr>
      <vt:lpstr>Visio</vt:lpstr>
      <vt:lpstr>Tavoitteena</vt:lpstr>
      <vt:lpstr>Tasalaatuiset toimintatavat</vt:lpstr>
      <vt:lpstr>Eri termit, sama tavoite</vt:lpstr>
      <vt:lpstr>Mitä vertaisvalmennus on?</vt:lpstr>
      <vt:lpstr>Vertaisoppimisen hyödyt </vt:lpstr>
      <vt:lpstr>Vertaisvalmentajan rooli</vt:lpstr>
      <vt:lpstr>Vertaisvalmentajan  sisäinen verkosto </vt:lpstr>
      <vt:lpstr>Vertaisvalmennusta tarvitaan</vt:lpstr>
      <vt:lpstr>Vertaisvalmentajan rooleja ja tehtäviä Vertaisvalmentajat tiiminä</vt:lpstr>
      <vt:lpstr> Yhteiset tavoitteet ja osaamisen varmistaminen laatukriteeristön avulla</vt:lpstr>
      <vt:lpstr>PowerPoint-esitys</vt:lpstr>
    </vt:vector>
  </TitlesOfParts>
  <Company>Tampere Opetus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Drufva Satu</dc:creator>
  <cp:lastModifiedBy>Drufva Satu</cp:lastModifiedBy>
  <cp:revision>6</cp:revision>
  <dcterms:created xsi:type="dcterms:W3CDTF">2020-10-22T11:28:45Z</dcterms:created>
  <dcterms:modified xsi:type="dcterms:W3CDTF">2022-06-06T10:05:46Z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0x0101004D8B8BBF9D061D408295D820C43B1D76</vt:lpwstr>
  </property>
  <property fmtid="{D5CDD505-2E9C-101B-9397-08002B2CF9AE}" pid="3" name="MediaServiceImageTags">
    <vt:lpwstr/>
  </property>
</Properties>
</file>